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6" r:id="rId4"/>
  </p:sldMasterIdLst>
  <p:notesMasterIdLst>
    <p:notesMasterId r:id="rId37"/>
  </p:notesMasterIdLst>
  <p:handoutMasterIdLst>
    <p:handoutMasterId r:id="rId38"/>
  </p:handoutMasterIdLst>
  <p:sldIdLst>
    <p:sldId id="291" r:id="rId5"/>
    <p:sldId id="257" r:id="rId6"/>
    <p:sldId id="295" r:id="rId7"/>
    <p:sldId id="296" r:id="rId8"/>
    <p:sldId id="294" r:id="rId9"/>
    <p:sldId id="292" r:id="rId10"/>
    <p:sldId id="258" r:id="rId11"/>
    <p:sldId id="261" r:id="rId12"/>
    <p:sldId id="297" r:id="rId13"/>
    <p:sldId id="293" r:id="rId14"/>
    <p:sldId id="275" r:id="rId15"/>
    <p:sldId id="274" r:id="rId16"/>
    <p:sldId id="280" r:id="rId17"/>
    <p:sldId id="282" r:id="rId18"/>
    <p:sldId id="271" r:id="rId19"/>
    <p:sldId id="283" r:id="rId20"/>
    <p:sldId id="284" r:id="rId21"/>
    <p:sldId id="286" r:id="rId22"/>
    <p:sldId id="287" r:id="rId23"/>
    <p:sldId id="270" r:id="rId24"/>
    <p:sldId id="288" r:id="rId25"/>
    <p:sldId id="269" r:id="rId26"/>
    <p:sldId id="278" r:id="rId27"/>
    <p:sldId id="279" r:id="rId28"/>
    <p:sldId id="264" r:id="rId29"/>
    <p:sldId id="265" r:id="rId30"/>
    <p:sldId id="266" r:id="rId31"/>
    <p:sldId id="267" r:id="rId32"/>
    <p:sldId id="268" r:id="rId33"/>
    <p:sldId id="285" r:id="rId34"/>
    <p:sldId id="289" r:id="rId35"/>
    <p:sldId id="290" r:id="rId3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8" autoAdjust="0"/>
    <p:restoredTop sz="72216" autoAdjust="0"/>
  </p:normalViewPr>
  <p:slideViewPr>
    <p:cSldViewPr>
      <p:cViewPr varScale="1">
        <p:scale>
          <a:sx n="64" d="100"/>
          <a:sy n="64" d="100"/>
        </p:scale>
        <p:origin x="193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190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smtClean="0"/>
            </a:lvl1pPr>
          </a:lstStyle>
          <a:p>
            <a:pPr>
              <a:defRPr/>
            </a:pPr>
            <a:fld id="{11548540-34B5-45F4-89B2-FB69F5A4AB35}" type="datetimeFigureOut">
              <a:rPr lang="en-US"/>
              <a:pPr>
                <a:defRPr/>
              </a:pPr>
              <a:t>9/29/2022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smtClean="0"/>
            </a:lvl1pPr>
          </a:lstStyle>
          <a:p>
            <a:pPr>
              <a:defRPr/>
            </a:pPr>
            <a:fld id="{7FA19DAE-2612-41BB-84D5-42C9514F4265}" type="slidenum">
              <a:rPr lang="en-US"/>
              <a:pPr>
                <a:defRPr/>
              </a:pPr>
              <a:t>‹#›</a:t>
            </a:fld>
            <a:endParaRPr lang="en-US"/>
          </a:p>
        </p:txBody>
      </p:sp>
    </p:spTree>
    <p:extLst>
      <p:ext uri="{BB962C8B-B14F-4D97-AF65-F5344CB8AC3E}">
        <p14:creationId xmlns:p14="http://schemas.microsoft.com/office/powerpoint/2010/main" val="973497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3A66D73-5BD2-46E1-8540-BA2A746A923E}" type="datetimeFigureOut">
              <a:rPr lang="en-US" smtClean="0"/>
              <a:pPr/>
              <a:t>9/29/2022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35FD165-7505-4CF6-963C-0AAE5F67B882}" type="slidenum">
              <a:rPr lang="en-US" smtClean="0"/>
              <a:pPr/>
              <a:t>‹#›</a:t>
            </a:fld>
            <a:endParaRPr lang="en-US"/>
          </a:p>
        </p:txBody>
      </p:sp>
    </p:spTree>
    <p:extLst>
      <p:ext uri="{BB962C8B-B14F-4D97-AF65-F5344CB8AC3E}">
        <p14:creationId xmlns:p14="http://schemas.microsoft.com/office/powerpoint/2010/main" val="204878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1</a:t>
            </a:fld>
            <a:endParaRPr lang="en-US"/>
          </a:p>
        </p:txBody>
      </p:sp>
    </p:spTree>
    <p:extLst>
      <p:ext uri="{BB962C8B-B14F-4D97-AF65-F5344CB8AC3E}">
        <p14:creationId xmlns:p14="http://schemas.microsoft.com/office/powerpoint/2010/main" val="925270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12</a:t>
            </a:fld>
            <a:endParaRPr lang="en-US"/>
          </a:p>
        </p:txBody>
      </p:sp>
    </p:spTree>
    <p:extLst>
      <p:ext uri="{BB962C8B-B14F-4D97-AF65-F5344CB8AC3E}">
        <p14:creationId xmlns:p14="http://schemas.microsoft.com/office/powerpoint/2010/main" val="1072371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See answer to slide #11.  It is okay to use this information to ask questions about the appropriateness of the budget, but the past funding amount should in no way directly determine the current funding amount. In the example above, it should be used only to demonstrate whether the group has been diligent in researching the costs of its event – why is an event $20,000 more expensive from one year to the next? If they cannot answer the question, the default should not be to give them last year’s amount. Rather, they should analyze the budget independently to determine what amount is appropriate. Stated differently, they should not be assuming that last year’s funding level is even justified this year.</a:t>
            </a:r>
            <a:endParaRPr lang="en-US" i="0"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a:t>First, she should raise the VPN violation while it can potentially be cured.  Either the member can remove himself or be removed from further deliberations as to the allocation at issue (and/or be impeached, if applicable) and/or the issue may be cured by the fact of discussing the offending statement or statements.  If this is not sufficient to cure the violation, it should be raised at the time the Senate votes on the SUFAC’s allocations so it can be cured at that time.  Finally, if the Senate is unable to cure the violation, it should be cured on appeal. However, the best way to address the violation is to raise it as soon as possible. She can try to raise it directly with Joe, and if that doesn’t work, she should talk to the SUFAC chair.</a:t>
            </a:r>
          </a:p>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a:t>It is ok to make judgments about what they want to fund, as long as the mission is not directly taken into consideration. There is nothing wrong with saying “we only have enough money to fund half of your request” as long as the decision</a:t>
            </a:r>
            <a:r>
              <a:rPr lang="en-US" baseline="0" dirty="0"/>
              <a:t> is viewpoint neutral.  </a:t>
            </a:r>
            <a:r>
              <a:rPr lang="en-US" dirty="0"/>
              <a:t>(A response given by </a:t>
            </a:r>
            <a:r>
              <a:rPr lang="en-US" dirty="0" err="1"/>
              <a:t>Joely</a:t>
            </a:r>
            <a:r>
              <a:rPr lang="en-US" dirty="0"/>
              <a:t> via email)  Should</a:t>
            </a:r>
            <a:r>
              <a:rPr lang="en-US" baseline="0" dirty="0"/>
              <a:t> focus on the overall benefit to the campus population.  </a:t>
            </a:r>
            <a:r>
              <a:rPr lang="en-US" dirty="0"/>
              <a:t>Can consider the organization’s</a:t>
            </a:r>
            <a:r>
              <a:rPr lang="en-US" baseline="0" dirty="0"/>
              <a:t> discussion about it’s mission and purpose and the need for these events/presenters to determine whether the request is reasonable and will meet all other </a:t>
            </a:r>
            <a:r>
              <a:rPr lang="en-US" baseline="0" dirty="0" err="1"/>
              <a:t>Seg</a:t>
            </a:r>
            <a:r>
              <a:rPr lang="en-US" baseline="0" dirty="0"/>
              <a:t> Fee requirements/policies.</a:t>
            </a:r>
          </a:p>
          <a:p>
            <a:pPr defTabSz="931774">
              <a:defRPr/>
            </a:pPr>
            <a:endParaRPr lang="en-US" dirty="0"/>
          </a:p>
          <a:p>
            <a:pPr defTabSz="931774">
              <a:defRPr/>
            </a:pPr>
            <a:r>
              <a:rPr lang="en-US" dirty="0"/>
              <a:t>Speakers can be funded through </a:t>
            </a:r>
            <a:r>
              <a:rPr lang="en-US" dirty="0" err="1"/>
              <a:t>Seg</a:t>
            </a:r>
            <a:r>
              <a:rPr lang="en-US" dirty="0"/>
              <a:t>. Univ. Fees as long as they do not solely promote the sponsoring organization.  They must speak on a general topic that has a relation to the mission/purpose of the organization.  The speaker’s fee may include standard rates for meals, lodging and travel as well as fees for the presentation.</a:t>
            </a:r>
          </a:p>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a:t>SUFAC can make funding determinations on a number of factors as long the factors do not consider the view, opinion or special interest of the group.  There is no requirement under VPN that a request has to be funded in its entirety.  If the basis for the denial</a:t>
            </a:r>
            <a:r>
              <a:rPr lang="en-US" baseline="0" dirty="0"/>
              <a:t> is because SUFAC seems more of a need for “country” music on campus, then such denial would be based on the viewpoint of the group.  </a:t>
            </a:r>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F-50 prohibits the use of </a:t>
            </a:r>
            <a:r>
              <a:rPr lang="en-US" baseline="0" dirty="0" err="1"/>
              <a:t>Seg</a:t>
            </a:r>
            <a:r>
              <a:rPr lang="en-US" baseline="0" dirty="0"/>
              <a:t> Fees for “gifts, donations and contributions.”  Student University Fees (SUF) cannot be used to pay “advisors” or coaches of organizations, including club sports.  In addition, the approval of this fee by SUFAC creates the question as to whether the SUFAC has treated all organizations fairly in its review of budget requests.  Just because there was money left over at the end of the budget process doesn’t mean it is fair game.</a:t>
            </a:r>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general, the students should attempt to work through the SUFAC process as best as possible, even if there are disagreements about funding decisions.  In some cases, abandoning the process may cause viewpoint neutrality  problems, and it is important for the students involved in the SUFAC process to remain vigilant about VPN to ensure that the process complies with constitutional mandates</a:t>
            </a:r>
          </a:p>
        </p:txBody>
      </p:sp>
      <p:sp>
        <p:nvSpPr>
          <p:cNvPr id="4" name="Slide Number Placeholder 3"/>
          <p:cNvSpPr>
            <a:spLocks noGrp="1"/>
          </p:cNvSpPr>
          <p:nvPr>
            <p:ph type="sldNum" sz="quarter" idx="10"/>
          </p:nvPr>
        </p:nvSpPr>
        <p:spPr/>
        <p:txBody>
          <a:bodyPr/>
          <a:lstStyle/>
          <a:p>
            <a:fld id="{735FD165-7505-4CF6-963C-0AAE5F67B882}"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Yes.  Her involvement creates an actual or perceived conflict of interest in being able to make a fair and neutral decision in regard to funding.  Since she is not only involved in the group, but an officer, she should recuse herself from the eligibility and funding deliberations in order to avoid any actual or apparent impropriety.</a:t>
            </a:r>
          </a:p>
          <a:p>
            <a:endParaRPr lang="en-US" dirty="0"/>
          </a:p>
          <a:p>
            <a:r>
              <a:rPr lang="en-US" dirty="0"/>
              <a:t>If Susie resigned from her position as an officer last year, then she should still recuse</a:t>
            </a:r>
            <a:r>
              <a:rPr lang="en-US" baseline="0" dirty="0"/>
              <a:t> herself to</a:t>
            </a:r>
            <a:r>
              <a:rPr lang="en-US" dirty="0"/>
              <a:t> ensure that no actual or perceived conflict of interest exists.  She could always reapply as an officer or</a:t>
            </a:r>
            <a:r>
              <a:rPr lang="en-US" baseline="0" dirty="0"/>
              <a:t> member after the funding is approved.</a:t>
            </a:r>
            <a:endParaRPr lang="en-US" dirty="0"/>
          </a:p>
          <a:p>
            <a:endParaRPr lang="en-US" dirty="0"/>
          </a:p>
          <a:p>
            <a:r>
              <a:rPr lang="en-US" dirty="0"/>
              <a:t>This rule generally does not apply to members of student government since SUFAC</a:t>
            </a:r>
            <a:r>
              <a:rPr lang="en-US" baseline="0" dirty="0"/>
              <a:t> is a sub-unit of student government.  The Student Senate is usually the reviewing body of the SUFAC/FAC’s approval process, if not the same membership as the SUFAC on campus.</a:t>
            </a:r>
          </a:p>
        </p:txBody>
      </p:sp>
      <p:sp>
        <p:nvSpPr>
          <p:cNvPr id="4" name="Slide Number Placeholder 3"/>
          <p:cNvSpPr>
            <a:spLocks noGrp="1"/>
          </p:cNvSpPr>
          <p:nvPr>
            <p:ph type="sldNum" sz="quarter" idx="10"/>
          </p:nvPr>
        </p:nvSpPr>
        <p:spPr/>
        <p:txBody>
          <a:bodyPr/>
          <a:lstStyle/>
          <a:p>
            <a:fld id="{735FD165-7505-4CF6-963C-0AAE5F67B882}"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Students should exercise the discretion that they are given in their bylaws and should function as they pledged to do by serving on SUFAC. </a:t>
            </a:r>
          </a:p>
          <a:p>
            <a:endParaRPr lang="en-US" dirty="0"/>
          </a:p>
          <a:p>
            <a:r>
              <a:rPr lang="en-US" dirty="0"/>
              <a:t>It is not any more or less fair to give everyone the same amount of money regardless of what was requested than it is to violate viewpoint neutrality. Students can fund the Campus Republicans but not the Campus Democrats as long as viewpoint has not been considered.  Different groups may propose different activities, and there may be legitimate reasons for denying funding to these activities completely unrelated to viewpoint.  For example, students can fund the Campus Republican but not the Campus Democrats if the Democrat budget does not provide adequate justification for the request.</a:t>
            </a:r>
          </a:p>
        </p:txBody>
      </p:sp>
      <p:sp>
        <p:nvSpPr>
          <p:cNvPr id="4" name="Slide Number Placeholder 3"/>
          <p:cNvSpPr>
            <a:spLocks noGrp="1"/>
          </p:cNvSpPr>
          <p:nvPr>
            <p:ph type="sldNum" sz="quarter" idx="10"/>
          </p:nvPr>
        </p:nvSpPr>
        <p:spPr/>
        <p:txBody>
          <a:bodyPr/>
          <a:lstStyle/>
          <a:p>
            <a:fld id="{735FD165-7505-4CF6-963C-0AAE5F67B882}"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2</a:t>
            </a:fld>
            <a:endParaRPr lang="en-US"/>
          </a:p>
        </p:txBody>
      </p:sp>
    </p:spTree>
    <p:extLst>
      <p:ext uri="{BB962C8B-B14F-4D97-AF65-F5344CB8AC3E}">
        <p14:creationId xmlns:p14="http://schemas.microsoft.com/office/powerpoint/2010/main" val="8669844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a:t>Likely.  In general, the SUFAC should not consider the size of a group or how long it has been in existence. A request should not be awarded or denied based solely on the number of students who will benefit from it (“we should fund the request because 150 students will attend,” or “we should not fund this because there will only be two students involved”). However, it is ok to make the substantive judgment that the cost per student makes one event more palatable to fund than another. With this type of analysis, it is important to ask why one event is more or less costly on a per-student basis, since there are some activities that are inherently more expensive than others. For example, sending students to a conference will likely be more expensive than an on-campus meeting, but the SUFAC can determine that the conference isn’t worthwhile because it isn’t worth $2,000 per student, especially if there are other, cheaper alternatives to the proposed activity. This is different than denying funding because “only 6 students will benefit.”</a:t>
            </a:r>
          </a:p>
          <a:p>
            <a:pPr defTabSz="931774">
              <a:defRPr/>
            </a:pPr>
            <a:endParaRPr lang="en-US" dirty="0"/>
          </a:p>
          <a:p>
            <a:pPr defTabSz="931774">
              <a:defRPr/>
            </a:pPr>
            <a:r>
              <a:rPr lang="en-US" dirty="0"/>
              <a:t>For example, will one group spend $10,000 on 2 students but another group $12,000 on 150 students? You could deny funding to the first group based on this comparison (but are not required to, especially if there is a reason that one activity is so expensive). If you do deny funding on this basis, do not take direct account of the number of group members or the purpose of the group, but rather, base your decision on the relative benefits that can be achieved with the proposed budget.</a:t>
            </a:r>
          </a:p>
        </p:txBody>
      </p:sp>
      <p:sp>
        <p:nvSpPr>
          <p:cNvPr id="4" name="Slide Number Placeholder 3"/>
          <p:cNvSpPr>
            <a:spLocks noGrp="1"/>
          </p:cNvSpPr>
          <p:nvPr>
            <p:ph type="sldNum" sz="quarter" idx="10"/>
          </p:nvPr>
        </p:nvSpPr>
        <p:spPr/>
        <p:txBody>
          <a:bodyPr/>
          <a:lstStyle/>
          <a:p>
            <a:fld id="{735FD165-7505-4CF6-963C-0AAE5F67B882}"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a:t>There is no VPN requirement that a request has to be funded because a group has an ambitious goal or is successfully competitive in a national competition.   If they fund it partly, the group can decide whether it wants to fundraise or seek funding elsewhere.</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Recommendation is to look at the current year’s request for each organization/club/event.  7</a:t>
            </a:r>
            <a:r>
              <a:rPr lang="en-US" baseline="30000" dirty="0"/>
              <a:t>th</a:t>
            </a:r>
            <a:r>
              <a:rPr lang="en-US" dirty="0"/>
              <a:t> Circuit</a:t>
            </a:r>
            <a:r>
              <a:rPr lang="en-US" baseline="0" dirty="0"/>
              <a:t> had concerns about campuses’ consideration of: 1) length of time an organization received funding, and 2) past funding provided to organization for purposes of deciding how much to approve this year.</a:t>
            </a:r>
          </a:p>
          <a:p>
            <a:r>
              <a:rPr lang="en-US" dirty="0"/>
              <a:t> </a:t>
            </a:r>
          </a:p>
          <a:p>
            <a:r>
              <a:rPr lang="en-US" dirty="0"/>
              <a:t>A</a:t>
            </a:r>
            <a:r>
              <a:rPr lang="en-US" baseline="0" dirty="0"/>
              <a:t> </a:t>
            </a:r>
            <a:r>
              <a:rPr lang="en-US" dirty="0"/>
              <a:t>committee should not use past funding levels to determine the funding for the following year.  It is acceptable to ask a group what it did with the money, whether they used it all, etc. in order to judge whether the current request is reasonable and accurate – and credible. What they shouldn’t do is use last year’s amount as any basis to set this year’s amount, such as making it a minimum or maximum.</a:t>
            </a:r>
          </a:p>
        </p:txBody>
      </p:sp>
      <p:sp>
        <p:nvSpPr>
          <p:cNvPr id="4" name="Slide Number Placeholder 3"/>
          <p:cNvSpPr>
            <a:spLocks noGrp="1"/>
          </p:cNvSpPr>
          <p:nvPr>
            <p:ph type="sldNum" sz="quarter" idx="10"/>
          </p:nvPr>
        </p:nvSpPr>
        <p:spPr/>
        <p:txBody>
          <a:bodyPr/>
          <a:lstStyle/>
          <a:p>
            <a:fld id="{735FD165-7505-4CF6-963C-0AAE5F67B882}" type="slidenum">
              <a:rPr lang="en-US" smtClean="0"/>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  This comment implicitly penalizes the group for being new.   Under viewpoint neutrality, it is impermissible to consider a group’s longevity.  When in doubt about a request, the students should ask the group questions about it.  What will it do with the money?  How did it come up with the budget?</a:t>
            </a:r>
          </a:p>
        </p:txBody>
      </p:sp>
      <p:sp>
        <p:nvSpPr>
          <p:cNvPr id="4" name="Slide Number Placeholder 3"/>
          <p:cNvSpPr>
            <a:spLocks noGrp="1"/>
          </p:cNvSpPr>
          <p:nvPr>
            <p:ph type="sldNum" sz="quarter" idx="10"/>
          </p:nvPr>
        </p:nvSpPr>
        <p:spPr/>
        <p:txBody>
          <a:bodyPr/>
          <a:lstStyle/>
          <a:p>
            <a:fld id="{735FD165-7505-4CF6-963C-0AAE5F67B882}"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Yes.  The lesson from this is not that the statement should be avoided (although it should).  Rather, the more important lesson is that the person making the statement should consider whether he can vote in a neutral manner because of his views.  If he can, he should set his personal views aside and vote based upon the request being made and whether the request is supported by adequate need, documentation, and funding and whether it complies with funding criteria.  If not, he should remove himself from deliberations concerning this group’s request.</a:t>
            </a:r>
          </a:p>
        </p:txBody>
      </p:sp>
      <p:sp>
        <p:nvSpPr>
          <p:cNvPr id="4" name="Slide Number Placeholder 3"/>
          <p:cNvSpPr>
            <a:spLocks noGrp="1"/>
          </p:cNvSpPr>
          <p:nvPr>
            <p:ph type="sldNum" sz="quarter" idx="10"/>
          </p:nvPr>
        </p:nvSpPr>
        <p:spPr/>
        <p:txBody>
          <a:bodyPr/>
          <a:lstStyle/>
          <a:p>
            <a:fld id="{735FD165-7505-4CF6-963C-0AAE5F67B882}"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a:t>Yes.  The bylaws, and deadlines set forth within them, should be strictly applied.  Exceptions made to the bylaws should be made only in the rarest of cases, and then only after consultation with Students Affairs staff (who, presumably will consult with legal counsel).  Exceptions made for one group, if ever made, should generally be made for all similarly situated groups.</a:t>
            </a:r>
          </a:p>
          <a:p>
            <a:r>
              <a:rPr lang="en-US" dirty="0"/>
              <a:t> </a:t>
            </a:r>
          </a:p>
        </p:txBody>
      </p:sp>
      <p:sp>
        <p:nvSpPr>
          <p:cNvPr id="4" name="Slide Number Placeholder 3"/>
          <p:cNvSpPr>
            <a:spLocks noGrp="1"/>
          </p:cNvSpPr>
          <p:nvPr>
            <p:ph type="sldNum" sz="quarter" idx="10"/>
          </p:nvPr>
        </p:nvSpPr>
        <p:spPr/>
        <p:txBody>
          <a:bodyPr/>
          <a:lstStyle/>
          <a:p>
            <a:fld id="{735FD165-7505-4CF6-963C-0AAE5F67B882}" type="slidenum">
              <a:rPr lang="en-US" smtClean="0"/>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a:t>Yes.  However, take care when denying money to a group or not fully funding a group’s request.  It is OK for students to prioritize spending (transportation is more important to students than health issues or vice versa, so groups offering such services may receive more funding if there isn’t enough funding to give all groups all the money they request).  However, groups should not be PENALIZED because of viewpoints they represent (“I don’t agree with Democrats/Republicans”) or because a majority of students does not support such a viewpoint (“No one believes that!”). In addition, you should not just award a group the same amount it received in the past. You should analyze every request as if it is being made for the first time.</a:t>
            </a:r>
          </a:p>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a:t>A committee should not knowingly fund an event where the requested funds are not supported by documents or a budget to substantiate the request. If the Committee feels the request is excessive, it should ask questions to determine whether the food will actually cost $5000 or whether the students will try to spend the money on something else.</a:t>
            </a:r>
          </a:p>
          <a:p>
            <a:pPr defTabSz="931774">
              <a:defRPr/>
            </a:pPr>
            <a:endParaRPr lang="en-US" dirty="0"/>
          </a:p>
          <a:p>
            <a:pPr defTabSz="931774">
              <a:defRPr/>
            </a:pPr>
            <a:r>
              <a:rPr lang="en-US" dirty="0"/>
              <a:t>Speakers can be funded through </a:t>
            </a:r>
            <a:r>
              <a:rPr lang="en-US" dirty="0" err="1"/>
              <a:t>Seg</a:t>
            </a:r>
            <a:r>
              <a:rPr lang="en-US" dirty="0"/>
              <a:t>. Univ. Fees as long as they do not solely promote the sponsoring organization.  They must speak on a general topic that has a relation to the mission/purpose of the organization.  The speaker’s fee may include standard rates for meals, lodging and travel as well as fees for the presentation.  (See Stout’s policy for Financial Affairs Committee).  </a:t>
            </a:r>
          </a:p>
          <a:p>
            <a:endParaRPr lang="en-US" dirty="0"/>
          </a:p>
          <a:p>
            <a:r>
              <a:rPr lang="en-US" dirty="0"/>
              <a:t>If the reason for the approval is based on the committee’s interest in the speaker, then a problem exists.</a:t>
            </a:r>
          </a:p>
          <a:p>
            <a:r>
              <a:rPr lang="en-US" dirty="0"/>
              <a:t>The basis for the decision must be free of any view or opinion of the organization, the event, or the personal interests of the committee.  </a:t>
            </a:r>
          </a:p>
        </p:txBody>
      </p:sp>
      <p:sp>
        <p:nvSpPr>
          <p:cNvPr id="4" name="Slide Number Placeholder 3"/>
          <p:cNvSpPr>
            <a:spLocks noGrp="1"/>
          </p:cNvSpPr>
          <p:nvPr>
            <p:ph type="sldNum" sz="quarter" idx="10"/>
          </p:nvPr>
        </p:nvSpPr>
        <p:spPr/>
        <p:txBody>
          <a:bodyPr/>
          <a:lstStyle/>
          <a:p>
            <a:fld id="{735FD165-7505-4CF6-963C-0AAE5F67B882}"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3</a:t>
            </a:fld>
            <a:endParaRPr lang="en-US"/>
          </a:p>
        </p:txBody>
      </p:sp>
    </p:spTree>
    <p:extLst>
      <p:ext uri="{BB962C8B-B14F-4D97-AF65-F5344CB8AC3E}">
        <p14:creationId xmlns:p14="http://schemas.microsoft.com/office/powerpoint/2010/main" val="8669844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5</a:t>
            </a:fld>
            <a:endParaRPr lang="en-US"/>
          </a:p>
        </p:txBody>
      </p:sp>
    </p:spTree>
    <p:extLst>
      <p:ext uri="{BB962C8B-B14F-4D97-AF65-F5344CB8AC3E}">
        <p14:creationId xmlns:p14="http://schemas.microsoft.com/office/powerpoint/2010/main" val="866984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6</a:t>
            </a:fld>
            <a:endParaRPr lang="en-US"/>
          </a:p>
        </p:txBody>
      </p:sp>
    </p:spTree>
    <p:extLst>
      <p:ext uri="{BB962C8B-B14F-4D97-AF65-F5344CB8AC3E}">
        <p14:creationId xmlns:p14="http://schemas.microsoft.com/office/powerpoint/2010/main" val="1640038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7</a:t>
            </a:fld>
            <a:endParaRPr lang="en-US"/>
          </a:p>
        </p:txBody>
      </p:sp>
    </p:spTree>
    <p:extLst>
      <p:ext uri="{BB962C8B-B14F-4D97-AF65-F5344CB8AC3E}">
        <p14:creationId xmlns:p14="http://schemas.microsoft.com/office/powerpoint/2010/main" val="2336347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8</a:t>
            </a:fld>
            <a:endParaRPr lang="en-US"/>
          </a:p>
        </p:txBody>
      </p:sp>
    </p:spTree>
    <p:extLst>
      <p:ext uri="{BB962C8B-B14F-4D97-AF65-F5344CB8AC3E}">
        <p14:creationId xmlns:p14="http://schemas.microsoft.com/office/powerpoint/2010/main" val="4125146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10</a:t>
            </a:fld>
            <a:endParaRPr lang="en-US"/>
          </a:p>
        </p:txBody>
      </p:sp>
    </p:spTree>
    <p:extLst>
      <p:ext uri="{BB962C8B-B14F-4D97-AF65-F5344CB8AC3E}">
        <p14:creationId xmlns:p14="http://schemas.microsoft.com/office/powerpoint/2010/main" val="1072371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8150" lvl="0" indent="-495300">
              <a:lnSpc>
                <a:spcPct val="80000"/>
              </a:lnSpc>
            </a:pPr>
            <a:r>
              <a:rPr lang="en-US" sz="1200" dirty="0"/>
              <a:t>EX: Cannot base funding approval on certain number of members</a:t>
            </a:r>
          </a:p>
          <a:p>
            <a:pPr marL="438150" lvl="0" indent="-495300">
              <a:lnSpc>
                <a:spcPct val="80000"/>
              </a:lnSpc>
            </a:pPr>
            <a:endParaRPr lang="en-US" sz="1200" dirty="0"/>
          </a:p>
          <a:p>
            <a:pPr marL="438150" lvl="0" indent="-495300">
              <a:lnSpc>
                <a:spcPct val="80000"/>
              </a:lnSpc>
            </a:pPr>
            <a:r>
              <a:rPr lang="en-US" sz="1200" dirty="0"/>
              <a:t>NOTE: This is different from legitimate requirements to organize</a:t>
            </a:r>
            <a:endParaRPr lang="en-US" sz="1400" dirty="0"/>
          </a:p>
          <a:p>
            <a:endParaRPr lang="en-US" dirty="0"/>
          </a:p>
        </p:txBody>
      </p:sp>
      <p:sp>
        <p:nvSpPr>
          <p:cNvPr id="4" name="Slide Number Placeholder 3"/>
          <p:cNvSpPr>
            <a:spLocks noGrp="1"/>
          </p:cNvSpPr>
          <p:nvPr>
            <p:ph type="sldNum" sz="quarter" idx="10"/>
          </p:nvPr>
        </p:nvSpPr>
        <p:spPr/>
        <p:txBody>
          <a:bodyPr/>
          <a:lstStyle/>
          <a:p>
            <a:fld id="{735FD165-7505-4CF6-963C-0AAE5F67B882}" type="slidenum">
              <a:rPr lang="en-US" smtClean="0"/>
              <a:pPr/>
              <a:t>11</a:t>
            </a:fld>
            <a:endParaRPr lang="en-US"/>
          </a:p>
        </p:txBody>
      </p:sp>
    </p:spTree>
    <p:extLst>
      <p:ext uri="{BB962C8B-B14F-4D97-AF65-F5344CB8AC3E}">
        <p14:creationId xmlns:p14="http://schemas.microsoft.com/office/powerpoint/2010/main" val="3174898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9AFE36B-F28A-4BA0-94D9-980728A0643C}"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2B23824-7753-4CCD-9B22-05B1B65D84FB}"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B8C19B8-B88C-4D1C-9EF5-606FEAA667AC}"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28AD5BC-C21F-479D-B442-D370B438E002}"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B7C5991-5461-4868-B8C4-777FBFFBAD4D}"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8E86ABF-59C3-418E-A160-9732A098E899}"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B2FE8E1-EBF7-40EB-847D-139FD9FE2CA2}"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E3D94CF-FA64-4D1B-BE33-FB87925BCAAA}"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D98E482-4CE2-4BD4-A8CE-E4D31B72EB03}"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DE12383-5686-4351-9B32-6334BD253A87}"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BD3710D-DE29-4022-9EEF-81571210406A}"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510B1C99-153F-42A5-B127-7465901B60D2}"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89" r:id="rId3"/>
    <p:sldLayoutId id="2147484090" r:id="rId4"/>
    <p:sldLayoutId id="2147484091" r:id="rId5"/>
    <p:sldLayoutId id="2147484092" r:id="rId6"/>
    <p:sldLayoutId id="2147484093" r:id="rId7"/>
    <p:sldLayoutId id="2147484094" r:id="rId8"/>
    <p:sldLayoutId id="2147484095" r:id="rId9"/>
    <p:sldLayoutId id="2147484096" r:id="rId10"/>
    <p:sldLayoutId id="214748409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1371600"/>
            <a:ext cx="8153400" cy="1927225"/>
          </a:xfrm>
        </p:spPr>
        <p:txBody>
          <a:bodyPr/>
          <a:lstStyle/>
          <a:p>
            <a:pPr algn="ctr"/>
            <a:r>
              <a:rPr lang="en-US" dirty="0"/>
              <a:t>Viewpoint NEUTRALITY</a:t>
            </a:r>
          </a:p>
        </p:txBody>
      </p:sp>
      <p:sp>
        <p:nvSpPr>
          <p:cNvPr id="5" name="Subtitle 4"/>
          <p:cNvSpPr>
            <a:spLocks noGrp="1"/>
          </p:cNvSpPr>
          <p:nvPr>
            <p:ph type="subTitle" idx="1"/>
          </p:nvPr>
        </p:nvSpPr>
        <p:spPr>
          <a:xfrm>
            <a:off x="685800" y="3505200"/>
            <a:ext cx="7696200" cy="2362200"/>
          </a:xfrm>
        </p:spPr>
        <p:txBody>
          <a:bodyPr>
            <a:noAutofit/>
          </a:bodyPr>
          <a:lstStyle/>
          <a:p>
            <a:pPr algn="ctr"/>
            <a:r>
              <a:rPr lang="en-US" sz="7200" dirty="0"/>
              <a:t>SUFAC</a:t>
            </a:r>
          </a:p>
        </p:txBody>
      </p:sp>
    </p:spTree>
    <p:extLst>
      <p:ext uri="{BB962C8B-B14F-4D97-AF65-F5344CB8AC3E}">
        <p14:creationId xmlns:p14="http://schemas.microsoft.com/office/powerpoint/2010/main" val="384270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1143000"/>
          </a:xfrm>
        </p:spPr>
        <p:txBody>
          <a:bodyPr>
            <a:normAutofit/>
          </a:bodyPr>
          <a:lstStyle/>
          <a:p>
            <a:pPr fontAlgn="auto">
              <a:spcAft>
                <a:spcPts val="0"/>
              </a:spcAft>
              <a:defRPr/>
            </a:pPr>
            <a:r>
              <a:rPr lang="en-US" dirty="0">
                <a:solidFill>
                  <a:schemeClr val="accent1">
                    <a:lumMod val="50000"/>
                  </a:schemeClr>
                </a:solidFill>
                <a:latin typeface="+mn-lt"/>
              </a:rPr>
              <a:t>Practical Application of Decisions </a:t>
            </a:r>
          </a:p>
        </p:txBody>
      </p:sp>
      <p:sp>
        <p:nvSpPr>
          <p:cNvPr id="14339" name="Rectangle 3"/>
          <p:cNvSpPr>
            <a:spLocks noGrp="1" noChangeArrowheads="1"/>
          </p:cNvSpPr>
          <p:nvPr>
            <p:ph idx="1"/>
          </p:nvPr>
        </p:nvSpPr>
        <p:spPr>
          <a:xfrm>
            <a:off x="76200" y="1295400"/>
            <a:ext cx="8534400" cy="5181600"/>
          </a:xfrm>
        </p:spPr>
        <p:txBody>
          <a:bodyPr>
            <a:noAutofit/>
          </a:bodyPr>
          <a:lstStyle/>
          <a:p>
            <a:pPr marL="678180" indent="-495300">
              <a:spcBef>
                <a:spcPts val="600"/>
              </a:spcBef>
              <a:spcAft>
                <a:spcPts val="600"/>
              </a:spcAft>
            </a:pPr>
            <a:r>
              <a:rPr lang="en-US" sz="3000" dirty="0"/>
              <a:t>Decision-makers should not have unbridled discretion.</a:t>
            </a:r>
          </a:p>
          <a:p>
            <a:pPr marL="952500" lvl="1" indent="-495300">
              <a:spcBef>
                <a:spcPts val="0"/>
              </a:spcBef>
            </a:pPr>
            <a:r>
              <a:rPr lang="en-US" sz="2600" dirty="0"/>
              <a:t>Have objective rules in place</a:t>
            </a:r>
          </a:p>
          <a:p>
            <a:pPr marL="952500" lvl="1" indent="-495300">
              <a:spcBef>
                <a:spcPts val="0"/>
              </a:spcBef>
            </a:pPr>
            <a:r>
              <a:rPr lang="en-US" sz="2600" dirty="0"/>
              <a:t>Maintain checks and balances</a:t>
            </a:r>
          </a:p>
          <a:p>
            <a:pPr marL="1226820" lvl="2" indent="-495300">
              <a:spcBef>
                <a:spcPts val="0"/>
              </a:spcBef>
            </a:pPr>
            <a:r>
              <a:rPr lang="en-US" sz="2400" dirty="0"/>
              <a:t>Review and/or appeal process</a:t>
            </a:r>
          </a:p>
          <a:p>
            <a:pPr marL="1226820" lvl="2" indent="-495300">
              <a:spcBef>
                <a:spcPts val="0"/>
              </a:spcBef>
            </a:pPr>
            <a:r>
              <a:rPr lang="en-US" sz="2400" dirty="0"/>
              <a:t>Appeal to the Chancellor</a:t>
            </a:r>
          </a:p>
          <a:p>
            <a:pPr marL="952500" lvl="1" indent="-495300">
              <a:spcBef>
                <a:spcPts val="600"/>
              </a:spcBef>
              <a:spcAft>
                <a:spcPts val="600"/>
              </a:spcAft>
            </a:pPr>
            <a:r>
              <a:rPr lang="en-US" sz="2600" dirty="0"/>
              <a:t>Compare grant amounts to determine whether similar organizations were treated equally and fairly.</a:t>
            </a:r>
          </a:p>
          <a:p>
            <a:pPr marL="1226820" lvl="2" indent="-495300">
              <a:spcBef>
                <a:spcPts val="0"/>
              </a:spcBef>
            </a:pPr>
            <a:r>
              <a:rPr lang="en-US" sz="2400" dirty="0"/>
              <a:t>NOTE: “Similar” does not mean that the organization had the same purpose, but rather whether requests were similar in nature.</a:t>
            </a:r>
          </a:p>
          <a:p>
            <a:pPr marL="678180" indent="-495300">
              <a:lnSpc>
                <a:spcPct val="80000"/>
              </a:lnSpc>
            </a:pPr>
            <a:endParaRPr lang="en-US" dirty="0"/>
          </a:p>
        </p:txBody>
      </p:sp>
    </p:spTree>
    <p:extLst>
      <p:ext uri="{BB962C8B-B14F-4D97-AF65-F5344CB8AC3E}">
        <p14:creationId xmlns:p14="http://schemas.microsoft.com/office/powerpoint/2010/main" val="156934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246187"/>
          </a:xfrm>
        </p:spPr>
        <p:txBody>
          <a:bodyPr>
            <a:normAutofit/>
          </a:bodyPr>
          <a:lstStyle/>
          <a:p>
            <a:pPr fontAlgn="auto">
              <a:spcAft>
                <a:spcPts val="0"/>
              </a:spcAft>
              <a:defRPr/>
            </a:pPr>
            <a:r>
              <a:rPr lang="en-US" dirty="0">
                <a:solidFill>
                  <a:schemeClr val="accent1">
                    <a:lumMod val="50000"/>
                  </a:schemeClr>
                </a:solidFill>
                <a:latin typeface="+mn-lt"/>
              </a:rPr>
              <a:t>Practical Applications – Con’t.</a:t>
            </a:r>
          </a:p>
        </p:txBody>
      </p:sp>
      <p:sp>
        <p:nvSpPr>
          <p:cNvPr id="15363" name="Content Placeholder 2"/>
          <p:cNvSpPr>
            <a:spLocks noGrp="1"/>
          </p:cNvSpPr>
          <p:nvPr>
            <p:ph idx="1"/>
          </p:nvPr>
        </p:nvSpPr>
        <p:spPr>
          <a:xfrm>
            <a:off x="152400" y="1371600"/>
            <a:ext cx="8686800" cy="5257800"/>
          </a:xfrm>
        </p:spPr>
        <p:txBody>
          <a:bodyPr>
            <a:normAutofit/>
          </a:bodyPr>
          <a:lstStyle/>
          <a:p>
            <a:pPr marL="552450" indent="-495300">
              <a:lnSpc>
                <a:spcPct val="80000"/>
              </a:lnSpc>
            </a:pPr>
            <a:r>
              <a:rPr lang="en-US" sz="2800" dirty="0"/>
              <a:t>DO OPERATE IN A VIEWPOINT NEUTRAL MANNER BY:</a:t>
            </a:r>
          </a:p>
          <a:p>
            <a:pPr marL="552450" indent="-495300">
              <a:lnSpc>
                <a:spcPct val="80000"/>
              </a:lnSpc>
            </a:pPr>
            <a:endParaRPr lang="en-US" sz="1600" dirty="0"/>
          </a:p>
          <a:p>
            <a:pPr marL="952500" lvl="1" indent="-495300" algn="just">
              <a:spcBef>
                <a:spcPts val="600"/>
              </a:spcBef>
              <a:spcAft>
                <a:spcPts val="600"/>
              </a:spcAft>
            </a:pPr>
            <a:r>
              <a:rPr lang="en-US" sz="2400" dirty="0"/>
              <a:t>Establishing eligibility criteria that is neutral on its face: </a:t>
            </a:r>
          </a:p>
          <a:p>
            <a:pPr marL="1352550" lvl="2" indent="-495300">
              <a:spcBef>
                <a:spcPts val="600"/>
              </a:spcBef>
              <a:spcAft>
                <a:spcPts val="600"/>
              </a:spcAft>
            </a:pPr>
            <a:r>
              <a:rPr lang="en-US" sz="2400" dirty="0"/>
              <a:t>Must be unrelated to viewpoint/content of group’s speech.</a:t>
            </a:r>
          </a:p>
          <a:p>
            <a:pPr marL="1352550" lvl="2" indent="-495300">
              <a:spcBef>
                <a:spcPts val="600"/>
              </a:spcBef>
              <a:spcAft>
                <a:spcPts val="600"/>
              </a:spcAft>
            </a:pPr>
            <a:r>
              <a:rPr lang="en-US" sz="2400" dirty="0"/>
              <a:t>Must not have effect of excluding unpopular minority viewpoints.</a:t>
            </a:r>
          </a:p>
          <a:p>
            <a:pPr marL="952500" lvl="1" indent="-495300">
              <a:spcBef>
                <a:spcPts val="600"/>
              </a:spcBef>
              <a:spcAft>
                <a:spcPts val="600"/>
              </a:spcAft>
            </a:pPr>
            <a:r>
              <a:rPr lang="en-US" sz="2400" dirty="0"/>
              <a:t>Considering use of funding application and attached budget(s), and apply common sense and fairness to those documents to determine whether to grant funding.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1143000"/>
          </a:xfrm>
        </p:spPr>
        <p:txBody>
          <a:bodyPr>
            <a:normAutofit/>
          </a:bodyPr>
          <a:lstStyle/>
          <a:p>
            <a:pPr fontAlgn="auto">
              <a:spcAft>
                <a:spcPts val="0"/>
              </a:spcAft>
              <a:defRPr/>
            </a:pPr>
            <a:r>
              <a:rPr lang="en-US" dirty="0">
                <a:solidFill>
                  <a:schemeClr val="accent1">
                    <a:lumMod val="50000"/>
                  </a:schemeClr>
                </a:solidFill>
                <a:latin typeface="+mn-lt"/>
              </a:rPr>
              <a:t>Practical Application of Decisions </a:t>
            </a:r>
          </a:p>
        </p:txBody>
      </p:sp>
      <p:sp>
        <p:nvSpPr>
          <p:cNvPr id="14339" name="Rectangle 3"/>
          <p:cNvSpPr>
            <a:spLocks noGrp="1" noChangeArrowheads="1"/>
          </p:cNvSpPr>
          <p:nvPr>
            <p:ph idx="1"/>
          </p:nvPr>
        </p:nvSpPr>
        <p:spPr>
          <a:xfrm>
            <a:off x="76200" y="1447800"/>
            <a:ext cx="8534400" cy="5029200"/>
          </a:xfrm>
        </p:spPr>
        <p:txBody>
          <a:bodyPr>
            <a:noAutofit/>
          </a:bodyPr>
          <a:lstStyle/>
          <a:p>
            <a:pPr marL="678180" indent="-495300">
              <a:lnSpc>
                <a:spcPct val="80000"/>
              </a:lnSpc>
            </a:pPr>
            <a:r>
              <a:rPr lang="en-US" sz="3000" dirty="0"/>
              <a:t>DO NOT consider the viewpoints espoused by the group when considering fee allocation</a:t>
            </a:r>
          </a:p>
          <a:p>
            <a:pPr marL="678180" indent="-495300">
              <a:lnSpc>
                <a:spcPct val="80000"/>
              </a:lnSpc>
            </a:pPr>
            <a:endParaRPr lang="en-US" sz="3000" dirty="0"/>
          </a:p>
          <a:p>
            <a:pPr marL="1226820" lvl="2" indent="-495300">
              <a:lnSpc>
                <a:spcPct val="80000"/>
              </a:lnSpc>
            </a:pPr>
            <a:r>
              <a:rPr lang="en-US" sz="2800" dirty="0">
                <a:solidFill>
                  <a:schemeClr val="tx1">
                    <a:lumMod val="90000"/>
                    <a:lumOff val="10000"/>
                  </a:schemeClr>
                </a:solidFill>
              </a:rPr>
              <a:t>Jazz club vs. country-western club</a:t>
            </a:r>
          </a:p>
          <a:p>
            <a:pPr marL="1226820" lvl="2" indent="-495300">
              <a:lnSpc>
                <a:spcPct val="80000"/>
              </a:lnSpc>
            </a:pPr>
            <a:r>
              <a:rPr lang="en-US" sz="2800" dirty="0">
                <a:solidFill>
                  <a:schemeClr val="tx1">
                    <a:lumMod val="90000"/>
                    <a:lumOff val="10000"/>
                  </a:schemeClr>
                </a:solidFill>
              </a:rPr>
              <a:t>Men’s rugby team vs. women’s tennis team</a:t>
            </a:r>
          </a:p>
          <a:p>
            <a:pPr marL="1226820" lvl="2" indent="-495300">
              <a:lnSpc>
                <a:spcPct val="80000"/>
              </a:lnSpc>
            </a:pPr>
            <a:r>
              <a:rPr lang="en-US" sz="2800" dirty="0">
                <a:solidFill>
                  <a:schemeClr val="tx1">
                    <a:lumMod val="90000"/>
                    <a:lumOff val="10000"/>
                  </a:schemeClr>
                </a:solidFill>
              </a:rPr>
              <a:t>Democrats vs. Independents</a:t>
            </a:r>
          </a:p>
          <a:p>
            <a:pPr marL="1226820" lvl="2" indent="-495300">
              <a:lnSpc>
                <a:spcPct val="80000"/>
              </a:lnSpc>
            </a:pPr>
            <a:r>
              <a:rPr lang="en-US" sz="2800" dirty="0">
                <a:solidFill>
                  <a:schemeClr val="tx1">
                    <a:lumMod val="90000"/>
                    <a:lumOff val="10000"/>
                  </a:schemeClr>
                </a:solidFill>
              </a:rPr>
              <a:t>A group’s participation in an event that includes speakers on women’s rights</a:t>
            </a:r>
          </a:p>
          <a:p>
            <a:pPr marL="1226820" lvl="2" indent="-495300">
              <a:lnSpc>
                <a:spcPct val="80000"/>
              </a:lnSpc>
            </a:pPr>
            <a:r>
              <a:rPr lang="en-US" sz="2800" dirty="0">
                <a:solidFill>
                  <a:schemeClr val="tx1">
                    <a:lumMod val="90000"/>
                    <a:lumOff val="10000"/>
                  </a:schemeClr>
                </a:solidFill>
              </a:rPr>
              <a:t>A religious group that holds an event to raise awareness on abortion</a:t>
            </a:r>
            <a:r>
              <a:rPr lang="en-US" sz="260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228600"/>
            <a:ext cx="8382000" cy="1143000"/>
          </a:xfrm>
        </p:spPr>
        <p:txBody>
          <a:bodyPr/>
          <a:lstStyle/>
          <a:p>
            <a:pPr fontAlgn="auto">
              <a:spcAft>
                <a:spcPts val="0"/>
              </a:spcAft>
              <a:defRPr/>
            </a:pPr>
            <a:r>
              <a:rPr lang="en-US" dirty="0">
                <a:solidFill>
                  <a:schemeClr val="accent1">
                    <a:lumMod val="50000"/>
                  </a:schemeClr>
                </a:solidFill>
                <a:latin typeface="+mn-lt"/>
              </a:rPr>
              <a:t>SCENARIO # 1</a:t>
            </a:r>
          </a:p>
        </p:txBody>
      </p:sp>
      <p:sp>
        <p:nvSpPr>
          <p:cNvPr id="20483" name="Rectangle 3"/>
          <p:cNvSpPr>
            <a:spLocks noGrp="1" noChangeArrowheads="1"/>
          </p:cNvSpPr>
          <p:nvPr>
            <p:ph idx="1"/>
          </p:nvPr>
        </p:nvSpPr>
        <p:spPr>
          <a:xfrm>
            <a:off x="533400" y="1143000"/>
            <a:ext cx="8153400" cy="5715000"/>
          </a:xfrm>
        </p:spPr>
        <p:txBody>
          <a:bodyPr rtlCol="0">
            <a:normAutofit fontScale="77500" lnSpcReduction="20000"/>
          </a:bodyPr>
          <a:lstStyle/>
          <a:p>
            <a:pPr marL="0">
              <a:lnSpc>
                <a:spcPct val="115000"/>
              </a:lnSpc>
              <a:spcBef>
                <a:spcPts val="0"/>
              </a:spcBef>
              <a:buNone/>
            </a:pPr>
            <a:r>
              <a:rPr lang="en-US" sz="2800" dirty="0"/>
              <a:t>	</a:t>
            </a:r>
            <a:r>
              <a:rPr lang="en-US" sz="3300" dirty="0">
                <a:solidFill>
                  <a:schemeClr val="accent1">
                    <a:lumMod val="50000"/>
                  </a:schemeClr>
                </a:solidFill>
              </a:rPr>
              <a:t>Joe and Susie have been on the student financial affairs committee for the past 3 years.  They have watched a highly popular student organization’s funding levels increase each year.  Because of their experience on the committee, Joe and Susie are well aware of this organization’s prior requests, justifications and expenditures.  They are both concerned that the funding is getting excessive merely because the group keeps seeking new events and opportunities on and off campus.  Joe and Susie want to “educate” the new committee members so that they don’t automatically buy into the next funding request, which they expect will be more than $20,000 above last year’s budget.   </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50000"/>
                  </a:schemeClr>
                </a:solidFill>
                <a:latin typeface="+mn-lt"/>
              </a:rPr>
              <a:t>SCENARIO # 1 (Con’t.)</a:t>
            </a:r>
          </a:p>
        </p:txBody>
      </p:sp>
      <p:sp>
        <p:nvSpPr>
          <p:cNvPr id="3" name="Content Placeholder 2"/>
          <p:cNvSpPr>
            <a:spLocks noGrp="1"/>
          </p:cNvSpPr>
          <p:nvPr>
            <p:ph idx="1"/>
          </p:nvPr>
        </p:nvSpPr>
        <p:spPr>
          <a:xfrm>
            <a:off x="228600" y="1524000"/>
            <a:ext cx="8382000" cy="4800600"/>
          </a:xfrm>
        </p:spPr>
        <p:txBody>
          <a:bodyPr>
            <a:normAutofit fontScale="92500" lnSpcReduction="20000"/>
          </a:bodyPr>
          <a:lstStyle/>
          <a:p>
            <a:pPr>
              <a:buNone/>
            </a:pPr>
            <a:r>
              <a:rPr lang="en-US" dirty="0">
                <a:solidFill>
                  <a:schemeClr val="accent1">
                    <a:lumMod val="50000"/>
                  </a:schemeClr>
                </a:solidFill>
              </a:rPr>
              <a:t>		</a:t>
            </a:r>
          </a:p>
          <a:p>
            <a:pPr>
              <a:buNone/>
            </a:pPr>
            <a:r>
              <a:rPr lang="en-US" sz="3500" dirty="0">
                <a:solidFill>
                  <a:schemeClr val="accent1">
                    <a:lumMod val="50000"/>
                  </a:schemeClr>
                </a:solidFill>
              </a:rPr>
              <a:t>		</a:t>
            </a:r>
            <a:r>
              <a:rPr lang="en-US" sz="3500" dirty="0">
                <a:solidFill>
                  <a:srgbClr val="C00000"/>
                </a:solidFill>
              </a:rPr>
              <a:t>Q: Is this group’s previous budget information appropriate for the committee to discuss among themselves during the funding reviews? </a:t>
            </a:r>
          </a:p>
          <a:p>
            <a:pPr>
              <a:buNone/>
            </a:pPr>
            <a:endParaRPr lang="en-US" sz="3500" dirty="0">
              <a:solidFill>
                <a:srgbClr val="C00000"/>
              </a:solidFill>
            </a:endParaRPr>
          </a:p>
          <a:p>
            <a:pPr>
              <a:buNone/>
            </a:pPr>
            <a:r>
              <a:rPr lang="en-US" sz="3500" dirty="0">
                <a:solidFill>
                  <a:srgbClr val="C00000"/>
                </a:solidFill>
              </a:rPr>
              <a:t>		Q: Can a committee member share their thoughts and opinions about a group’s prior activities during the budget review?</a:t>
            </a:r>
          </a:p>
          <a:p>
            <a:pPr>
              <a:buNone/>
            </a:pPr>
            <a:endParaRPr lang="en-US" dirty="0">
              <a:solidFill>
                <a:schemeClr val="accent1">
                  <a:lumMod val="50000"/>
                </a:schemeClr>
              </a:solidFill>
            </a:endParaRPr>
          </a:p>
          <a:p>
            <a:pPr>
              <a:buNone/>
            </a:pPr>
            <a:r>
              <a:rPr lang="en-US" dirty="0">
                <a:solidFill>
                  <a:schemeClr val="accent1">
                    <a:lumMod val="50000"/>
                  </a:schemeClr>
                </a:solidFill>
              </a:rPr>
              <a:t> </a:t>
            </a:r>
          </a:p>
          <a:p>
            <a:pPr>
              <a:buNone/>
            </a:pPr>
            <a:r>
              <a:rPr lang="en-US"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28600"/>
            <a:ext cx="8229600" cy="1143000"/>
          </a:xfrm>
        </p:spPr>
        <p:txBody>
          <a:bodyPr/>
          <a:lstStyle/>
          <a:p>
            <a:pPr fontAlgn="auto">
              <a:spcAft>
                <a:spcPts val="0"/>
              </a:spcAft>
              <a:defRPr/>
            </a:pPr>
            <a:r>
              <a:rPr lang="en-US" dirty="0">
                <a:solidFill>
                  <a:schemeClr val="accent1">
                    <a:lumMod val="50000"/>
                  </a:schemeClr>
                </a:solidFill>
                <a:latin typeface="+mn-lt"/>
              </a:rPr>
              <a:t>SCENARIO # 2</a:t>
            </a:r>
          </a:p>
        </p:txBody>
      </p:sp>
      <p:sp>
        <p:nvSpPr>
          <p:cNvPr id="20483" name="Rectangle 3"/>
          <p:cNvSpPr>
            <a:spLocks noGrp="1" noChangeArrowheads="1"/>
          </p:cNvSpPr>
          <p:nvPr>
            <p:ph idx="1"/>
          </p:nvPr>
        </p:nvSpPr>
        <p:spPr>
          <a:xfrm>
            <a:off x="0" y="1447800"/>
            <a:ext cx="8686800" cy="5181600"/>
          </a:xfrm>
        </p:spPr>
        <p:txBody>
          <a:bodyPr rtlCol="0">
            <a:normAutofit/>
          </a:bodyPr>
          <a:lstStyle/>
          <a:p>
            <a:pPr marL="533400" indent="-533400" fontAlgn="auto">
              <a:lnSpc>
                <a:spcPct val="80000"/>
              </a:lnSpc>
              <a:spcBef>
                <a:spcPts val="0"/>
              </a:spcBef>
              <a:spcAft>
                <a:spcPts val="0"/>
              </a:spcAft>
              <a:buFont typeface="Wingdings" pitchFamily="2" charset="2"/>
              <a:buNone/>
              <a:defRPr/>
            </a:pPr>
            <a:r>
              <a:rPr lang="en-US" sz="2800" dirty="0"/>
              <a:t>		</a:t>
            </a:r>
            <a:r>
              <a:rPr lang="en-US" sz="3200" dirty="0">
                <a:solidFill>
                  <a:schemeClr val="accent1">
                    <a:lumMod val="50000"/>
                  </a:schemeClr>
                </a:solidFill>
              </a:rPr>
              <a:t>Joe and Susie have served on SUFAC  for a few years together.  In the past year, Joe has confided in Susie that he will never support a particular organization because it is against his religious beliefs.  In the past, when the organization’s budget request came up for review, Joe always came up with a minor, but unrelated reason for voting to deny the request.  The group’s budget is up for review.  Susie isn’t sure what to do.  </a:t>
            </a:r>
          </a:p>
          <a:p>
            <a:pPr marL="533400" indent="-533400" fontAlgn="auto">
              <a:lnSpc>
                <a:spcPct val="80000"/>
              </a:lnSpc>
              <a:spcBef>
                <a:spcPts val="0"/>
              </a:spcBef>
              <a:spcAft>
                <a:spcPts val="0"/>
              </a:spcAft>
              <a:buFont typeface="Wingdings" pitchFamily="2" charset="2"/>
              <a:buNone/>
              <a:defRPr/>
            </a:pPr>
            <a:endParaRPr lang="en-US" sz="2800" dirty="0"/>
          </a:p>
          <a:p>
            <a:pPr marL="533400" indent="-533400" fontAlgn="auto">
              <a:lnSpc>
                <a:spcPct val="80000"/>
              </a:lnSpc>
              <a:spcBef>
                <a:spcPts val="0"/>
              </a:spcBef>
              <a:spcAft>
                <a:spcPts val="0"/>
              </a:spcAft>
              <a:buFont typeface="Wingdings" pitchFamily="2" charset="2"/>
              <a:buNone/>
              <a:defRPr/>
            </a:pPr>
            <a:endParaRPr lang="en-US" sz="2400" dirty="0"/>
          </a:p>
          <a:p>
            <a:pPr marL="533400" indent="-533400" fontAlgn="auto">
              <a:lnSpc>
                <a:spcPct val="80000"/>
              </a:lnSpc>
              <a:spcBef>
                <a:spcPts val="0"/>
              </a:spcBef>
              <a:spcAft>
                <a:spcPts val="0"/>
              </a:spcAft>
              <a:buFont typeface="Wingdings" pitchFamily="2" charset="2"/>
              <a:buNone/>
              <a:defRPr/>
            </a:pPr>
            <a:r>
              <a:rPr lang="en-US" sz="2400" dirty="0"/>
              <a:t>		</a:t>
            </a:r>
            <a:r>
              <a:rPr lang="en-US" sz="2800" dirty="0">
                <a:solidFill>
                  <a:srgbClr val="C00000"/>
                </a:solidFill>
              </a:rPr>
              <a:t>Q:  Should Susie do anything?  If so, what?</a:t>
            </a:r>
          </a:p>
          <a:p>
            <a:pPr marL="533400" indent="-533400" algn="just" fontAlgn="auto">
              <a:lnSpc>
                <a:spcPct val="80000"/>
              </a:lnSpc>
              <a:spcBef>
                <a:spcPts val="0"/>
              </a:spcBef>
              <a:spcAft>
                <a:spcPts val="0"/>
              </a:spcAft>
              <a:buFont typeface="Wingdings" pitchFamily="2" charset="2"/>
              <a:buNone/>
              <a:defRPr/>
            </a:pPr>
            <a:endParaRPr lang="en-US" sz="2000" dirty="0"/>
          </a:p>
          <a:p>
            <a:pPr marL="533400" indent="-533400" algn="just" fontAlgn="auto">
              <a:lnSpc>
                <a:spcPct val="80000"/>
              </a:lnSpc>
              <a:spcBef>
                <a:spcPts val="0"/>
              </a:spcBef>
              <a:spcAft>
                <a:spcPts val="0"/>
              </a:spcAft>
              <a:buFont typeface="Wingdings" pitchFamily="2" charset="2"/>
              <a:buNone/>
              <a:defRPr/>
            </a:pP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228600"/>
            <a:ext cx="8382000" cy="1143000"/>
          </a:xfrm>
        </p:spPr>
        <p:txBody>
          <a:bodyPr/>
          <a:lstStyle/>
          <a:p>
            <a:pPr fontAlgn="auto">
              <a:spcAft>
                <a:spcPts val="0"/>
              </a:spcAft>
              <a:defRPr/>
            </a:pPr>
            <a:r>
              <a:rPr lang="en-US" dirty="0">
                <a:solidFill>
                  <a:schemeClr val="accent1">
                    <a:lumMod val="50000"/>
                  </a:schemeClr>
                </a:solidFill>
                <a:latin typeface="+mn-lt"/>
              </a:rPr>
              <a:t>SCENARIO # 3</a:t>
            </a:r>
          </a:p>
        </p:txBody>
      </p:sp>
      <p:sp>
        <p:nvSpPr>
          <p:cNvPr id="20483" name="Rectangle 3"/>
          <p:cNvSpPr>
            <a:spLocks noGrp="1" noChangeArrowheads="1"/>
          </p:cNvSpPr>
          <p:nvPr>
            <p:ph idx="1"/>
          </p:nvPr>
        </p:nvSpPr>
        <p:spPr>
          <a:xfrm>
            <a:off x="228600" y="1295400"/>
            <a:ext cx="8686800" cy="4987925"/>
          </a:xfrm>
        </p:spPr>
        <p:txBody>
          <a:bodyPr rtlCol="0">
            <a:normAutofit fontScale="77500" lnSpcReduction="20000"/>
          </a:bodyPr>
          <a:lstStyle/>
          <a:p>
            <a:pPr marL="0">
              <a:lnSpc>
                <a:spcPct val="115000"/>
              </a:lnSpc>
              <a:spcBef>
                <a:spcPts val="0"/>
              </a:spcBef>
              <a:buNone/>
            </a:pPr>
            <a:r>
              <a:rPr lang="en-US" sz="2800" dirty="0"/>
              <a:t>	</a:t>
            </a:r>
            <a:r>
              <a:rPr lang="en-US" sz="3500" dirty="0">
                <a:solidFill>
                  <a:schemeClr val="accent1">
                    <a:lumMod val="50000"/>
                  </a:schemeClr>
                </a:solidFill>
              </a:rPr>
              <a:t>A student organization presents a budget request  to the SUFAC in which it proposes 10 events for the upcoming year with 10 presenters, including $XXX amount for travel, hotel and cab fare.</a:t>
            </a:r>
          </a:p>
          <a:p>
            <a:pPr marL="0">
              <a:lnSpc>
                <a:spcPct val="115000"/>
              </a:lnSpc>
              <a:spcBef>
                <a:spcPts val="0"/>
              </a:spcBef>
              <a:buNone/>
            </a:pPr>
            <a:endParaRPr lang="en-US" sz="3500" dirty="0">
              <a:solidFill>
                <a:schemeClr val="accent1">
                  <a:lumMod val="50000"/>
                </a:schemeClr>
              </a:solidFill>
            </a:endParaRPr>
          </a:p>
          <a:p>
            <a:pPr marL="0">
              <a:lnSpc>
                <a:spcPct val="115000"/>
              </a:lnSpc>
              <a:spcBef>
                <a:spcPts val="0"/>
              </a:spcBef>
              <a:buNone/>
            </a:pPr>
            <a:r>
              <a:rPr lang="en-US" sz="3500" dirty="0">
                <a:solidFill>
                  <a:schemeClr val="accent1">
                    <a:lumMod val="50000"/>
                  </a:schemeClr>
                </a:solidFill>
              </a:rPr>
              <a:t>	In justifying the amount sought, the organization explains that these 10 events are necessary for the organization to fulfill its mission and meet its overall objectives as a group.  </a:t>
            </a:r>
          </a:p>
          <a:p>
            <a:pPr marL="0">
              <a:lnSpc>
                <a:spcPct val="115000"/>
              </a:lnSpc>
              <a:spcBef>
                <a:spcPts val="0"/>
              </a:spcBef>
              <a:buNone/>
            </a:pPr>
            <a:endParaRPr lang="en-US" sz="3100" dirty="0">
              <a:solidFill>
                <a:schemeClr val="accent1">
                  <a:lumMod val="50000"/>
                </a:schemeClr>
              </a:solidFill>
            </a:endParaRPr>
          </a:p>
          <a:p>
            <a:pPr marL="0">
              <a:lnSpc>
                <a:spcPct val="115000"/>
              </a:lnSpc>
              <a:spcBef>
                <a:spcPts val="0"/>
              </a:spcBef>
              <a:buNone/>
            </a:pPr>
            <a:r>
              <a:rPr lang="en-US" sz="3100" dirty="0">
                <a:solidFill>
                  <a:srgbClr val="C00000"/>
                </a:solidFill>
              </a:rPr>
              <a:t>	Q:  What if the SUFAC disagrees with the number of events?</a:t>
            </a:r>
          </a:p>
          <a:p>
            <a:pPr marL="0">
              <a:lnSpc>
                <a:spcPct val="115000"/>
              </a:lnSpc>
              <a:spcBef>
                <a:spcPts val="0"/>
              </a:spcBef>
              <a:buNone/>
            </a:pPr>
            <a:endParaRPr lang="en-US" sz="2800" dirty="0"/>
          </a:p>
          <a:p>
            <a:pPr marL="0" marR="0">
              <a:lnSpc>
                <a:spcPct val="115000"/>
              </a:lnSpc>
              <a:spcBef>
                <a:spcPts val="0"/>
              </a:spcBef>
              <a:spcAft>
                <a:spcPts val="0"/>
              </a:spcAft>
              <a:buNone/>
            </a:pPr>
            <a:endParaRPr lang="en-US" sz="3100" dirty="0"/>
          </a:p>
          <a:p>
            <a:pPr marL="533400" indent="-533400" fontAlgn="auto">
              <a:lnSpc>
                <a:spcPct val="80000"/>
              </a:lnSpc>
              <a:spcBef>
                <a:spcPts val="0"/>
              </a:spcBef>
              <a:spcAft>
                <a:spcPts val="0"/>
              </a:spcAft>
              <a:buFont typeface="Wingdings" pitchFamily="2" charset="2"/>
              <a:buNone/>
              <a:defRPr/>
            </a:pPr>
            <a:endParaRPr lang="en-US" sz="2800" dirty="0"/>
          </a:p>
          <a:p>
            <a:pPr marL="533400" indent="-533400" algn="just" fontAlgn="auto">
              <a:lnSpc>
                <a:spcPct val="80000"/>
              </a:lnSpc>
              <a:spcBef>
                <a:spcPts val="0"/>
              </a:spcBef>
              <a:spcAft>
                <a:spcPts val="0"/>
              </a:spcAft>
              <a:buFont typeface="Wingdings" pitchFamily="2" charset="2"/>
              <a:buNone/>
              <a:defRPr/>
            </a:pPr>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228600"/>
            <a:ext cx="8382000" cy="1143000"/>
          </a:xfrm>
        </p:spPr>
        <p:txBody>
          <a:bodyPr/>
          <a:lstStyle/>
          <a:p>
            <a:pPr fontAlgn="auto">
              <a:spcAft>
                <a:spcPts val="0"/>
              </a:spcAft>
              <a:defRPr/>
            </a:pPr>
            <a:r>
              <a:rPr lang="en-US" dirty="0">
                <a:solidFill>
                  <a:schemeClr val="accent1">
                    <a:lumMod val="50000"/>
                  </a:schemeClr>
                </a:solidFill>
                <a:latin typeface="+mn-lt"/>
              </a:rPr>
              <a:t>SCENARIO # 4</a:t>
            </a:r>
          </a:p>
        </p:txBody>
      </p:sp>
      <p:sp>
        <p:nvSpPr>
          <p:cNvPr id="20483" name="Rectangle 3"/>
          <p:cNvSpPr>
            <a:spLocks noGrp="1" noChangeArrowheads="1"/>
          </p:cNvSpPr>
          <p:nvPr>
            <p:ph idx="1"/>
          </p:nvPr>
        </p:nvSpPr>
        <p:spPr>
          <a:xfrm>
            <a:off x="228600" y="1447800"/>
            <a:ext cx="8458200" cy="5105400"/>
          </a:xfrm>
        </p:spPr>
        <p:txBody>
          <a:bodyPr rtlCol="0">
            <a:normAutofit fontScale="92500"/>
          </a:bodyPr>
          <a:lstStyle/>
          <a:p>
            <a:pPr marL="0">
              <a:lnSpc>
                <a:spcPct val="115000"/>
              </a:lnSpc>
              <a:spcBef>
                <a:spcPts val="0"/>
              </a:spcBef>
              <a:buNone/>
            </a:pPr>
            <a:r>
              <a:rPr lang="en-US" sz="2800" dirty="0"/>
              <a:t>	</a:t>
            </a:r>
            <a:r>
              <a:rPr lang="en-US" sz="3000" dirty="0">
                <a:solidFill>
                  <a:schemeClr val="accent1">
                    <a:lumMod val="50000"/>
                  </a:schemeClr>
                </a:solidFill>
              </a:rPr>
              <a:t>A student jazz club has specific requirements in order to properly maintain its musical instruments.  This year, the club has decided that because it has been playing more often as a club, additional tuning/maintenance is required.  It now seeks 3 times the amount for maintenance from last year.</a:t>
            </a:r>
          </a:p>
          <a:p>
            <a:pPr marL="0">
              <a:lnSpc>
                <a:spcPct val="115000"/>
              </a:lnSpc>
              <a:spcBef>
                <a:spcPts val="0"/>
              </a:spcBef>
              <a:buNone/>
            </a:pPr>
            <a:endParaRPr lang="en-US" sz="2800" dirty="0">
              <a:solidFill>
                <a:schemeClr val="accent1">
                  <a:lumMod val="50000"/>
                </a:schemeClr>
              </a:solidFill>
            </a:endParaRPr>
          </a:p>
          <a:p>
            <a:pPr marL="0">
              <a:lnSpc>
                <a:spcPct val="115000"/>
              </a:lnSpc>
              <a:spcBef>
                <a:spcPts val="0"/>
              </a:spcBef>
              <a:buNone/>
            </a:pPr>
            <a:r>
              <a:rPr lang="en-US" sz="2800" dirty="0">
                <a:solidFill>
                  <a:srgbClr val="C00000"/>
                </a:solidFill>
              </a:rPr>
              <a:t>	Q:  If a few SUFAC members disagree with the increase on the basis that they believe it is unnecessary, does this create a VPN issue?</a:t>
            </a:r>
          </a:p>
          <a:p>
            <a:pPr marL="0">
              <a:lnSpc>
                <a:spcPct val="115000"/>
              </a:lnSpc>
              <a:spcBef>
                <a:spcPts val="0"/>
              </a:spcBef>
              <a:buNone/>
            </a:pPr>
            <a:endParaRPr lang="en-US" sz="2800" dirty="0">
              <a:solidFill>
                <a:srgbClr val="C00000"/>
              </a:solidFill>
            </a:endParaRPr>
          </a:p>
          <a:p>
            <a:pPr marL="0" marR="0">
              <a:lnSpc>
                <a:spcPct val="115000"/>
              </a:lnSpc>
              <a:spcBef>
                <a:spcPts val="0"/>
              </a:spcBef>
              <a:spcAft>
                <a:spcPts val="0"/>
              </a:spcAft>
              <a:buNone/>
            </a:pPr>
            <a:endParaRPr lang="en-US" sz="3100" dirty="0"/>
          </a:p>
          <a:p>
            <a:pPr marL="533400" indent="-533400" fontAlgn="auto">
              <a:lnSpc>
                <a:spcPct val="80000"/>
              </a:lnSpc>
              <a:spcBef>
                <a:spcPts val="0"/>
              </a:spcBef>
              <a:spcAft>
                <a:spcPts val="0"/>
              </a:spcAft>
              <a:buFont typeface="Wingdings" pitchFamily="2" charset="2"/>
              <a:buNone/>
              <a:defRPr/>
            </a:pPr>
            <a:endParaRPr lang="en-US" sz="2800" dirty="0"/>
          </a:p>
          <a:p>
            <a:pPr marL="533400" indent="-533400" algn="just" fontAlgn="auto">
              <a:lnSpc>
                <a:spcPct val="80000"/>
              </a:lnSpc>
              <a:spcBef>
                <a:spcPts val="0"/>
              </a:spcBef>
              <a:spcAft>
                <a:spcPts val="0"/>
              </a:spcAft>
              <a:buFont typeface="Wingdings" pitchFamily="2" charset="2"/>
              <a:buNone/>
              <a:defRPr/>
            </a:pP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228600"/>
            <a:ext cx="8382000" cy="1143000"/>
          </a:xfrm>
        </p:spPr>
        <p:txBody>
          <a:bodyPr/>
          <a:lstStyle/>
          <a:p>
            <a:pPr fontAlgn="auto">
              <a:spcAft>
                <a:spcPts val="0"/>
              </a:spcAft>
              <a:defRPr/>
            </a:pPr>
            <a:r>
              <a:rPr lang="en-US" dirty="0">
                <a:solidFill>
                  <a:schemeClr val="accent1">
                    <a:lumMod val="50000"/>
                  </a:schemeClr>
                </a:solidFill>
                <a:latin typeface="+mn-lt"/>
              </a:rPr>
              <a:t>SCENARIO # 5</a:t>
            </a:r>
          </a:p>
        </p:txBody>
      </p:sp>
      <p:sp>
        <p:nvSpPr>
          <p:cNvPr id="20483" name="Rectangle 3"/>
          <p:cNvSpPr>
            <a:spLocks noGrp="1" noChangeArrowheads="1"/>
          </p:cNvSpPr>
          <p:nvPr>
            <p:ph idx="1"/>
          </p:nvPr>
        </p:nvSpPr>
        <p:spPr>
          <a:xfrm>
            <a:off x="228600" y="1219200"/>
            <a:ext cx="8458200" cy="5257800"/>
          </a:xfrm>
        </p:spPr>
        <p:txBody>
          <a:bodyPr rtlCol="0">
            <a:normAutofit fontScale="92500" lnSpcReduction="10000"/>
          </a:bodyPr>
          <a:lstStyle/>
          <a:p>
            <a:pPr marL="0">
              <a:lnSpc>
                <a:spcPct val="115000"/>
              </a:lnSpc>
              <a:spcBef>
                <a:spcPts val="0"/>
              </a:spcBef>
              <a:buNone/>
            </a:pPr>
            <a:r>
              <a:rPr lang="en-US" sz="2800" dirty="0"/>
              <a:t>	</a:t>
            </a:r>
            <a:r>
              <a:rPr lang="en-US" sz="2800" dirty="0">
                <a:solidFill>
                  <a:schemeClr val="accent1">
                    <a:lumMod val="50000"/>
                  </a:schemeClr>
                </a:solidFill>
              </a:rPr>
              <a:t>A student organization has had the same advisor for many years.  The group and the advisor are very close.  The advisor has recently revealed to the organization that he is in serious financial trouble.  	A few weeks later, the organization proposed its funding request to the SUFAC and requests additional funds in the amount of $2000 as a “gift” for its advisor.  The SUFAC reviews this organization’s request last and decides that there is just enough money left for such a one-time gift.	</a:t>
            </a:r>
          </a:p>
          <a:p>
            <a:pPr marL="0">
              <a:lnSpc>
                <a:spcPct val="115000"/>
              </a:lnSpc>
              <a:spcBef>
                <a:spcPts val="0"/>
              </a:spcBef>
              <a:buNone/>
            </a:pPr>
            <a:endParaRPr lang="en-US" sz="2600" dirty="0">
              <a:solidFill>
                <a:schemeClr val="accent1">
                  <a:lumMod val="50000"/>
                </a:schemeClr>
              </a:solidFill>
            </a:endParaRPr>
          </a:p>
          <a:p>
            <a:pPr marL="0">
              <a:lnSpc>
                <a:spcPct val="115000"/>
              </a:lnSpc>
              <a:spcBef>
                <a:spcPts val="0"/>
              </a:spcBef>
              <a:buNone/>
            </a:pPr>
            <a:r>
              <a:rPr lang="en-US" sz="2800" dirty="0">
                <a:solidFill>
                  <a:srgbClr val="C00000"/>
                </a:solidFill>
              </a:rPr>
              <a:t>        Q:  Is this an appropriate use of funds?</a:t>
            </a:r>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228600"/>
            <a:ext cx="8382000" cy="1143000"/>
          </a:xfrm>
        </p:spPr>
        <p:txBody>
          <a:bodyPr/>
          <a:lstStyle/>
          <a:p>
            <a:pPr fontAlgn="auto">
              <a:spcAft>
                <a:spcPts val="0"/>
              </a:spcAft>
              <a:defRPr/>
            </a:pPr>
            <a:r>
              <a:rPr lang="en-US" dirty="0">
                <a:solidFill>
                  <a:schemeClr val="accent1">
                    <a:lumMod val="50000"/>
                  </a:schemeClr>
                </a:solidFill>
                <a:latin typeface="+mn-lt"/>
              </a:rPr>
              <a:t>SCENARIO # 6</a:t>
            </a:r>
          </a:p>
        </p:txBody>
      </p:sp>
      <p:sp>
        <p:nvSpPr>
          <p:cNvPr id="20483" name="Rectangle 3"/>
          <p:cNvSpPr>
            <a:spLocks noGrp="1" noChangeArrowheads="1"/>
          </p:cNvSpPr>
          <p:nvPr>
            <p:ph idx="1"/>
          </p:nvPr>
        </p:nvSpPr>
        <p:spPr>
          <a:xfrm>
            <a:off x="457200" y="1447800"/>
            <a:ext cx="8001000" cy="5410200"/>
          </a:xfrm>
        </p:spPr>
        <p:txBody>
          <a:bodyPr rtlCol="0">
            <a:normAutofit/>
          </a:bodyPr>
          <a:lstStyle/>
          <a:p>
            <a:pPr marL="0">
              <a:spcBef>
                <a:spcPts val="0"/>
              </a:spcBef>
              <a:buNone/>
            </a:pPr>
            <a:r>
              <a:rPr lang="en-US" sz="2800" dirty="0"/>
              <a:t>	</a:t>
            </a:r>
            <a:r>
              <a:rPr lang="en-US" sz="2800" dirty="0">
                <a:solidFill>
                  <a:schemeClr val="accent1">
                    <a:lumMod val="50000"/>
                  </a:schemeClr>
                </a:solidFill>
              </a:rPr>
              <a:t> </a:t>
            </a:r>
            <a:r>
              <a:rPr lang="en-US" sz="3400" dirty="0">
                <a:solidFill>
                  <a:schemeClr val="accent1">
                    <a:lumMod val="50000"/>
                  </a:schemeClr>
                </a:solidFill>
              </a:rPr>
              <a:t>A member of the SUFAC has been frustrated with the funding approval process, policy restrictions, and the ongoing concern about violating VPN.  She talks with other members and is considering quitting.  </a:t>
            </a:r>
          </a:p>
          <a:p>
            <a:pPr marL="0">
              <a:lnSpc>
                <a:spcPct val="115000"/>
              </a:lnSpc>
              <a:spcBef>
                <a:spcPts val="0"/>
              </a:spcBef>
              <a:buNone/>
            </a:pPr>
            <a:r>
              <a:rPr lang="en-US" sz="2800" dirty="0">
                <a:solidFill>
                  <a:schemeClr val="accent1">
                    <a:lumMod val="50000"/>
                  </a:schemeClr>
                </a:solidFill>
              </a:rPr>
              <a:t>	</a:t>
            </a:r>
          </a:p>
          <a:p>
            <a:pPr marL="0">
              <a:lnSpc>
                <a:spcPct val="115000"/>
              </a:lnSpc>
              <a:spcBef>
                <a:spcPts val="0"/>
              </a:spcBef>
              <a:buNone/>
            </a:pPr>
            <a:r>
              <a:rPr lang="en-US" sz="2800" dirty="0">
                <a:solidFill>
                  <a:srgbClr val="C00000"/>
                </a:solidFill>
              </a:rPr>
              <a:t>        Q:  What should the member do? </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fontAlgn="auto">
              <a:spcAft>
                <a:spcPts val="0"/>
              </a:spcAft>
              <a:defRPr/>
            </a:pPr>
            <a:r>
              <a:rPr lang="en-US" dirty="0">
                <a:solidFill>
                  <a:schemeClr val="tx1">
                    <a:lumMod val="90000"/>
                    <a:lumOff val="10000"/>
                  </a:schemeClr>
                </a:solidFill>
                <a:latin typeface="+mn-lt"/>
              </a:rPr>
              <a:t>Overview of Program </a:t>
            </a:r>
          </a:p>
        </p:txBody>
      </p:sp>
      <p:sp>
        <p:nvSpPr>
          <p:cNvPr id="9219" name="Rectangle 3"/>
          <p:cNvSpPr>
            <a:spLocks noGrp="1" noChangeArrowheads="1"/>
          </p:cNvSpPr>
          <p:nvPr>
            <p:ph idx="1"/>
          </p:nvPr>
        </p:nvSpPr>
        <p:spPr>
          <a:xfrm>
            <a:off x="304800" y="1524000"/>
            <a:ext cx="8382000" cy="4556125"/>
          </a:xfrm>
        </p:spPr>
        <p:txBody>
          <a:bodyPr>
            <a:normAutofit/>
          </a:bodyPr>
          <a:lstStyle/>
          <a:p>
            <a:pPr marL="533400" indent="-533400"/>
            <a:r>
              <a:rPr lang="en-US" sz="3200" dirty="0"/>
              <a:t>What is “Viewpoint Neutrality”?</a:t>
            </a:r>
          </a:p>
          <a:p>
            <a:pPr marL="533400" indent="-533400"/>
            <a:r>
              <a:rPr lang="en-US" sz="3200" dirty="0"/>
              <a:t>Brief overview of U.S. Supreme Court’s decision in </a:t>
            </a:r>
            <a:r>
              <a:rPr lang="en-US" sz="3200" i="1" dirty="0"/>
              <a:t>Southworth v. Board of Regents</a:t>
            </a:r>
          </a:p>
          <a:p>
            <a:pPr marL="533400" indent="-533400"/>
            <a:r>
              <a:rPr lang="en-US" sz="3200" dirty="0"/>
              <a:t>Practical Application of </a:t>
            </a:r>
            <a:r>
              <a:rPr lang="en-US" sz="3200" i="1" dirty="0"/>
              <a:t>Southworth </a:t>
            </a:r>
            <a:r>
              <a:rPr lang="en-US" sz="3200" dirty="0"/>
              <a:t>decision</a:t>
            </a:r>
          </a:p>
          <a:p>
            <a:pPr marL="533400" indent="-533400"/>
            <a:r>
              <a:rPr lang="en-US" sz="3200" dirty="0"/>
              <a:t>Scenarios</a:t>
            </a:r>
            <a:br>
              <a:rPr lang="en-US" sz="3200" i="1" dirty="0"/>
            </a:br>
            <a:endParaRPr lang="en-US" sz="3200" i="1" dirty="0"/>
          </a:p>
          <a:p>
            <a:pPr marL="533400" indent="-533400"/>
            <a:endParaRPr lang="en-US" sz="3200" i="1" dirty="0"/>
          </a:p>
          <a:p>
            <a:pPr marL="533400" indent="-533400"/>
            <a:endParaRPr 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457200"/>
            <a:ext cx="8458200" cy="838200"/>
          </a:xfrm>
        </p:spPr>
        <p:txBody>
          <a:bodyPr/>
          <a:lstStyle/>
          <a:p>
            <a:pPr fontAlgn="auto">
              <a:spcAft>
                <a:spcPts val="0"/>
              </a:spcAft>
              <a:defRPr/>
            </a:pPr>
            <a:r>
              <a:rPr lang="en-US" dirty="0">
                <a:solidFill>
                  <a:schemeClr val="accent1">
                    <a:lumMod val="50000"/>
                  </a:schemeClr>
                </a:solidFill>
                <a:latin typeface="+mn-lt"/>
              </a:rPr>
              <a:t>SCENARIO # 7</a:t>
            </a:r>
          </a:p>
        </p:txBody>
      </p:sp>
      <p:sp>
        <p:nvSpPr>
          <p:cNvPr id="24579" name="Rectangle 3"/>
          <p:cNvSpPr>
            <a:spLocks noGrp="1" noChangeArrowheads="1"/>
          </p:cNvSpPr>
          <p:nvPr>
            <p:ph idx="1"/>
          </p:nvPr>
        </p:nvSpPr>
        <p:spPr>
          <a:xfrm>
            <a:off x="228600" y="1447800"/>
            <a:ext cx="8763000" cy="5181600"/>
          </a:xfrm>
        </p:spPr>
        <p:txBody>
          <a:bodyPr>
            <a:normAutofit lnSpcReduction="10000"/>
          </a:bodyPr>
          <a:lstStyle/>
          <a:p>
            <a:pPr>
              <a:lnSpc>
                <a:spcPct val="90000"/>
              </a:lnSpc>
              <a:buFont typeface="Wingdings" pitchFamily="2" charset="2"/>
              <a:buNone/>
            </a:pPr>
            <a:r>
              <a:rPr lang="en-US" sz="2800" dirty="0"/>
              <a:t>		</a:t>
            </a:r>
            <a:r>
              <a:rPr lang="en-US" sz="2800" dirty="0">
                <a:solidFill>
                  <a:schemeClr val="accent1">
                    <a:lumMod val="50000"/>
                  </a:schemeClr>
                </a:solidFill>
              </a:rPr>
              <a:t>Susie is an officer for a student organization on campus. This year, she became a member of the campus SUFAC.  Susie is highly ethical, very fair and would never make decisions on a matter in an improper or unfair way (which is why she joined SUFAC).  The student organization has submitted a request for funding this year, similar to previous years.  Susie, being fair and just, engages in the funding deliberations for each request, including the organization to which she is an officer.</a:t>
            </a:r>
          </a:p>
          <a:p>
            <a:pPr>
              <a:lnSpc>
                <a:spcPct val="90000"/>
              </a:lnSpc>
              <a:buFont typeface="Wingdings" pitchFamily="2" charset="2"/>
              <a:buNone/>
            </a:pPr>
            <a:endParaRPr lang="en-US" sz="2000" dirty="0">
              <a:solidFill>
                <a:schemeClr val="accent1">
                  <a:lumMod val="50000"/>
                </a:schemeClr>
              </a:solidFill>
            </a:endParaRPr>
          </a:p>
          <a:p>
            <a:pPr>
              <a:lnSpc>
                <a:spcPct val="90000"/>
              </a:lnSpc>
              <a:buFont typeface="Wingdings" pitchFamily="2" charset="2"/>
              <a:buNone/>
            </a:pPr>
            <a:r>
              <a:rPr lang="en-US" sz="2600" dirty="0">
                <a:solidFill>
                  <a:schemeClr val="accent1">
                    <a:lumMod val="50000"/>
                  </a:schemeClr>
                </a:solidFill>
              </a:rPr>
              <a:t>		</a:t>
            </a:r>
            <a:r>
              <a:rPr lang="en-US" sz="2600" dirty="0">
                <a:solidFill>
                  <a:srgbClr val="C00000"/>
                </a:solidFill>
              </a:rPr>
              <a:t>Q:  Does Susie’s involvement in the deliberations for funding the organization for which she is an officer create an issue?</a:t>
            </a:r>
            <a:endParaRPr lang="en-US" sz="2000" dirty="0">
              <a:solidFill>
                <a:srgbClr val="C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228600"/>
            <a:ext cx="8153400" cy="1143000"/>
          </a:xfrm>
        </p:spPr>
        <p:txBody>
          <a:bodyPr/>
          <a:lstStyle/>
          <a:p>
            <a:pPr fontAlgn="auto">
              <a:spcAft>
                <a:spcPts val="0"/>
              </a:spcAft>
              <a:defRPr/>
            </a:pPr>
            <a:r>
              <a:rPr lang="en-US" dirty="0">
                <a:solidFill>
                  <a:schemeClr val="accent1">
                    <a:lumMod val="50000"/>
                  </a:schemeClr>
                </a:solidFill>
                <a:latin typeface="+mn-lt"/>
              </a:rPr>
              <a:t>SCENARIO # 8</a:t>
            </a:r>
          </a:p>
        </p:txBody>
      </p:sp>
      <p:sp>
        <p:nvSpPr>
          <p:cNvPr id="20483" name="Rectangle 3"/>
          <p:cNvSpPr>
            <a:spLocks noGrp="1" noChangeArrowheads="1"/>
          </p:cNvSpPr>
          <p:nvPr>
            <p:ph idx="1"/>
          </p:nvPr>
        </p:nvSpPr>
        <p:spPr>
          <a:xfrm>
            <a:off x="0" y="1447800"/>
            <a:ext cx="8686800" cy="5181600"/>
          </a:xfrm>
        </p:spPr>
        <p:txBody>
          <a:bodyPr rtlCol="0">
            <a:normAutofit/>
          </a:bodyPr>
          <a:lstStyle/>
          <a:p>
            <a:pPr marL="533400" indent="-533400" fontAlgn="auto">
              <a:lnSpc>
                <a:spcPct val="80000"/>
              </a:lnSpc>
              <a:spcBef>
                <a:spcPts val="0"/>
              </a:spcBef>
              <a:spcAft>
                <a:spcPts val="0"/>
              </a:spcAft>
              <a:buFont typeface="Wingdings" pitchFamily="2" charset="2"/>
              <a:buNone/>
              <a:defRPr/>
            </a:pPr>
            <a:r>
              <a:rPr lang="en-US" dirty="0">
                <a:solidFill>
                  <a:schemeClr val="accent1">
                    <a:lumMod val="50000"/>
                  </a:schemeClr>
                </a:solidFill>
              </a:rPr>
              <a:t>		   </a:t>
            </a:r>
            <a:r>
              <a:rPr lang="en-US" sz="2800" dirty="0">
                <a:solidFill>
                  <a:schemeClr val="accent1">
                    <a:lumMod val="50000"/>
                  </a:schemeClr>
                </a:solidFill>
              </a:rPr>
              <a:t>The SUFAC members have been having discussions lately about the </a:t>
            </a:r>
            <a:r>
              <a:rPr lang="en-US" sz="2800" i="1" dirty="0">
                <a:solidFill>
                  <a:schemeClr val="accent1">
                    <a:lumMod val="50000"/>
                  </a:schemeClr>
                </a:solidFill>
              </a:rPr>
              <a:t>Southworth</a:t>
            </a:r>
            <a:r>
              <a:rPr lang="en-US" sz="2800" dirty="0">
                <a:solidFill>
                  <a:schemeClr val="accent1">
                    <a:lumMod val="50000"/>
                  </a:schemeClr>
                </a:solidFill>
              </a:rPr>
              <a:t> decision and constitutional rights of organizations.  One of the SUFAC members has decided that the safest thing to do is to fund every group an equal amount every year.  That way, there can be no claim that one group was treated differently than another.  Plus, it makes the process go quickly. </a:t>
            </a:r>
          </a:p>
          <a:p>
            <a:pPr marL="533400" indent="-533400" fontAlgn="auto">
              <a:lnSpc>
                <a:spcPct val="80000"/>
              </a:lnSpc>
              <a:spcBef>
                <a:spcPts val="0"/>
              </a:spcBef>
              <a:spcAft>
                <a:spcPts val="0"/>
              </a:spcAft>
              <a:buFont typeface="Wingdings" pitchFamily="2" charset="2"/>
              <a:buNone/>
              <a:defRPr/>
            </a:pPr>
            <a:endParaRPr lang="en-US" sz="2400" dirty="0"/>
          </a:p>
          <a:p>
            <a:pPr marL="533400" indent="-533400" fontAlgn="auto">
              <a:lnSpc>
                <a:spcPct val="80000"/>
              </a:lnSpc>
              <a:spcBef>
                <a:spcPts val="0"/>
              </a:spcBef>
              <a:spcAft>
                <a:spcPts val="0"/>
              </a:spcAft>
              <a:buFont typeface="Wingdings" pitchFamily="2" charset="2"/>
              <a:buNone/>
              <a:defRPr/>
            </a:pPr>
            <a:r>
              <a:rPr lang="en-US" sz="2400" dirty="0"/>
              <a:t>		</a:t>
            </a:r>
            <a:r>
              <a:rPr lang="en-US" sz="2800" dirty="0">
                <a:solidFill>
                  <a:srgbClr val="C00000"/>
                </a:solidFill>
              </a:rPr>
              <a:t>Q:  The other members disagree with this approach but are also concerned about funding one organization more than another.  What should they do? </a:t>
            </a:r>
          </a:p>
          <a:p>
            <a:pPr marL="533400" indent="-533400" algn="just" fontAlgn="auto">
              <a:lnSpc>
                <a:spcPct val="80000"/>
              </a:lnSpc>
              <a:spcBef>
                <a:spcPts val="0"/>
              </a:spcBef>
              <a:spcAft>
                <a:spcPts val="0"/>
              </a:spcAft>
              <a:buFont typeface="Wingdings" pitchFamily="2" charset="2"/>
              <a:buNone/>
              <a:defRPr/>
            </a:pPr>
            <a:endParaRPr lang="en-US" sz="2000" dirty="0"/>
          </a:p>
          <a:p>
            <a:pPr marL="533400" indent="-533400" algn="just" fontAlgn="auto">
              <a:lnSpc>
                <a:spcPct val="80000"/>
              </a:lnSpc>
              <a:spcBef>
                <a:spcPts val="0"/>
              </a:spcBef>
              <a:spcAft>
                <a:spcPts val="0"/>
              </a:spcAft>
              <a:buFont typeface="Wingdings" pitchFamily="2" charset="2"/>
              <a:buNone/>
              <a:defRPr/>
            </a:pPr>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33400" y="457200"/>
            <a:ext cx="8458200" cy="838200"/>
          </a:xfrm>
        </p:spPr>
        <p:txBody>
          <a:bodyPr/>
          <a:lstStyle/>
          <a:p>
            <a:pPr fontAlgn="auto">
              <a:spcAft>
                <a:spcPts val="0"/>
              </a:spcAft>
              <a:defRPr/>
            </a:pPr>
            <a:r>
              <a:rPr lang="en-US" dirty="0">
                <a:solidFill>
                  <a:schemeClr val="accent1">
                    <a:lumMod val="50000"/>
                  </a:schemeClr>
                </a:solidFill>
                <a:latin typeface="+mn-lt"/>
              </a:rPr>
              <a:t>SCENARIO # 9</a:t>
            </a:r>
          </a:p>
        </p:txBody>
      </p:sp>
      <p:sp>
        <p:nvSpPr>
          <p:cNvPr id="18435" name="Rectangle 3"/>
          <p:cNvSpPr>
            <a:spLocks noGrp="1" noChangeArrowheads="1"/>
          </p:cNvSpPr>
          <p:nvPr>
            <p:ph idx="1"/>
          </p:nvPr>
        </p:nvSpPr>
        <p:spPr>
          <a:xfrm>
            <a:off x="0" y="1447800"/>
            <a:ext cx="8610600" cy="5029200"/>
          </a:xfrm>
        </p:spPr>
        <p:txBody>
          <a:bodyPr rtlCol="0">
            <a:normAutofit/>
          </a:bodyPr>
          <a:lstStyle/>
          <a:p>
            <a:pPr marL="533400" indent="-533400" fontAlgn="auto">
              <a:lnSpc>
                <a:spcPct val="80000"/>
              </a:lnSpc>
              <a:spcBef>
                <a:spcPts val="0"/>
              </a:spcBef>
              <a:spcAft>
                <a:spcPts val="0"/>
              </a:spcAft>
              <a:buFont typeface="Wingdings" pitchFamily="2" charset="2"/>
              <a:buNone/>
              <a:defRPr/>
            </a:pPr>
            <a:r>
              <a:rPr lang="en-US" sz="2000" dirty="0"/>
              <a:t>		</a:t>
            </a:r>
            <a:r>
              <a:rPr lang="en-US" sz="3200" dirty="0">
                <a:solidFill>
                  <a:schemeClr val="accent1">
                    <a:lumMod val="50000"/>
                  </a:schemeClr>
                </a:solidFill>
              </a:rPr>
              <a:t>A new club has requested funding this year.  The club only has about 15 members so far, has not established a strong presence on campus yet, and likely, any funding provided will only benefit a very small amount of the campus population this year.  </a:t>
            </a:r>
          </a:p>
          <a:p>
            <a:pPr marL="533400" indent="-533400" fontAlgn="auto">
              <a:lnSpc>
                <a:spcPct val="80000"/>
              </a:lnSpc>
              <a:spcBef>
                <a:spcPts val="0"/>
              </a:spcBef>
              <a:spcAft>
                <a:spcPts val="0"/>
              </a:spcAft>
              <a:buFont typeface="Wingdings" pitchFamily="2" charset="2"/>
              <a:buNone/>
              <a:defRPr/>
            </a:pPr>
            <a:endParaRPr lang="en-US" sz="2800" dirty="0"/>
          </a:p>
          <a:p>
            <a:pPr marL="533400" indent="-533400" fontAlgn="auto">
              <a:lnSpc>
                <a:spcPct val="80000"/>
              </a:lnSpc>
              <a:spcBef>
                <a:spcPts val="0"/>
              </a:spcBef>
              <a:spcAft>
                <a:spcPts val="0"/>
              </a:spcAft>
              <a:buFont typeface="Wingdings" pitchFamily="2" charset="2"/>
              <a:buNone/>
              <a:defRPr/>
            </a:pPr>
            <a:endParaRPr lang="en-US" sz="2400" dirty="0"/>
          </a:p>
          <a:p>
            <a:pPr marL="533400" indent="-533400" fontAlgn="auto">
              <a:lnSpc>
                <a:spcPct val="80000"/>
              </a:lnSpc>
              <a:spcBef>
                <a:spcPts val="0"/>
              </a:spcBef>
              <a:spcAft>
                <a:spcPts val="0"/>
              </a:spcAft>
              <a:buFont typeface="Wingdings" pitchFamily="2" charset="2"/>
              <a:buNone/>
              <a:defRPr/>
            </a:pPr>
            <a:r>
              <a:rPr lang="en-US" sz="2400" dirty="0"/>
              <a:t>		</a:t>
            </a:r>
            <a:r>
              <a:rPr lang="en-US" sz="2800" dirty="0">
                <a:solidFill>
                  <a:srgbClr val="C00000"/>
                </a:solidFill>
              </a:rPr>
              <a:t>Q:  If the student committee denies the request based upon its assumption that the club isn’t “ready” yet or won’t be successful, does it create a viewpoint neutrality concern?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228600"/>
            <a:ext cx="8382000" cy="1143000"/>
          </a:xfrm>
        </p:spPr>
        <p:txBody>
          <a:bodyPr/>
          <a:lstStyle/>
          <a:p>
            <a:pPr fontAlgn="auto">
              <a:spcAft>
                <a:spcPts val="0"/>
              </a:spcAft>
              <a:defRPr/>
            </a:pPr>
            <a:r>
              <a:rPr lang="en-US" dirty="0">
                <a:solidFill>
                  <a:schemeClr val="accent1">
                    <a:lumMod val="50000"/>
                  </a:schemeClr>
                </a:solidFill>
                <a:latin typeface="+mn-lt"/>
              </a:rPr>
              <a:t>SCENARIO # 10</a:t>
            </a:r>
          </a:p>
        </p:txBody>
      </p:sp>
      <p:sp>
        <p:nvSpPr>
          <p:cNvPr id="20483" name="Rectangle 3"/>
          <p:cNvSpPr>
            <a:spLocks noGrp="1" noChangeArrowheads="1"/>
          </p:cNvSpPr>
          <p:nvPr>
            <p:ph idx="1"/>
          </p:nvPr>
        </p:nvSpPr>
        <p:spPr>
          <a:xfrm>
            <a:off x="457200" y="1143000"/>
            <a:ext cx="8382000" cy="5715000"/>
          </a:xfrm>
        </p:spPr>
        <p:txBody>
          <a:bodyPr rtlCol="0">
            <a:normAutofit fontScale="85000" lnSpcReduction="10000"/>
          </a:bodyPr>
          <a:lstStyle/>
          <a:p>
            <a:pPr marL="0" marR="0">
              <a:lnSpc>
                <a:spcPct val="115000"/>
              </a:lnSpc>
              <a:spcBef>
                <a:spcPts val="0"/>
              </a:spcBef>
              <a:spcAft>
                <a:spcPts val="0"/>
              </a:spcAft>
              <a:buNone/>
            </a:pPr>
            <a:r>
              <a:rPr lang="en-US" sz="2800" dirty="0"/>
              <a:t>	</a:t>
            </a:r>
            <a:r>
              <a:rPr lang="en-US" sz="3300" dirty="0">
                <a:solidFill>
                  <a:schemeClr val="accent1">
                    <a:lumMod val="50000"/>
                  </a:schemeClr>
                </a:solidFill>
              </a:rPr>
              <a:t>A SUFAC</a:t>
            </a:r>
            <a:r>
              <a:rPr lang="en-US" sz="3300" dirty="0">
                <a:solidFill>
                  <a:schemeClr val="accent1">
                    <a:lumMod val="50000"/>
                  </a:schemeClr>
                </a:solidFill>
                <a:ea typeface="Times New Roman"/>
                <a:cs typeface="Times New Roman"/>
              </a:rPr>
              <a:t> committee is reviewing a club’s request for funding.  The club has been in operation for 5 years.  Last year, the committee approved a significant amount for this club because it was invited to compete in a national tournament.  The club is seeking another significant amount this year for another tournament in New York.</a:t>
            </a:r>
          </a:p>
          <a:p>
            <a:pPr marL="0" marR="0">
              <a:lnSpc>
                <a:spcPct val="115000"/>
              </a:lnSpc>
              <a:spcBef>
                <a:spcPts val="0"/>
              </a:spcBef>
              <a:spcAft>
                <a:spcPts val="0"/>
              </a:spcAft>
              <a:buNone/>
            </a:pPr>
            <a:r>
              <a:rPr lang="en-US" sz="3300" dirty="0">
                <a:solidFill>
                  <a:schemeClr val="accent1">
                    <a:lumMod val="50000"/>
                  </a:schemeClr>
                </a:solidFill>
                <a:ea typeface="Times New Roman"/>
                <a:cs typeface="Times New Roman"/>
              </a:rPr>
              <a:t>	Upon reviewing this request, the committee learned that last year, the club only needed 6 members to compete in the conference, but sent its officers as well because it had the funds left over to do so.  </a:t>
            </a:r>
            <a:endParaRPr 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077200" cy="990600"/>
          </a:xfrm>
        </p:spPr>
        <p:txBody>
          <a:bodyPr/>
          <a:lstStyle/>
          <a:p>
            <a:r>
              <a:rPr lang="en-US" dirty="0">
                <a:solidFill>
                  <a:schemeClr val="accent1">
                    <a:lumMod val="50000"/>
                  </a:schemeClr>
                </a:solidFill>
                <a:latin typeface="+mn-lt"/>
              </a:rPr>
              <a:t>SCENARIO # 10 (Con’t.)</a:t>
            </a:r>
          </a:p>
        </p:txBody>
      </p:sp>
      <p:sp>
        <p:nvSpPr>
          <p:cNvPr id="3" name="Content Placeholder 2"/>
          <p:cNvSpPr>
            <a:spLocks noGrp="1"/>
          </p:cNvSpPr>
          <p:nvPr>
            <p:ph idx="1"/>
          </p:nvPr>
        </p:nvSpPr>
        <p:spPr>
          <a:xfrm>
            <a:off x="381000" y="1524000"/>
            <a:ext cx="8305800" cy="4525963"/>
          </a:xfrm>
        </p:spPr>
        <p:txBody>
          <a:bodyPr>
            <a:normAutofit fontScale="85000" lnSpcReduction="20000"/>
          </a:bodyPr>
          <a:lstStyle/>
          <a:p>
            <a:pPr>
              <a:buNone/>
            </a:pPr>
            <a:r>
              <a:rPr lang="en-US" dirty="0">
                <a:solidFill>
                  <a:schemeClr val="accent1">
                    <a:lumMod val="50000"/>
                  </a:schemeClr>
                </a:solidFill>
              </a:rPr>
              <a:t>		</a:t>
            </a:r>
          </a:p>
          <a:p>
            <a:pPr>
              <a:buNone/>
            </a:pPr>
            <a:r>
              <a:rPr lang="en-US" sz="3500" dirty="0">
                <a:solidFill>
                  <a:schemeClr val="accent1">
                    <a:lumMod val="50000"/>
                  </a:schemeClr>
                </a:solidFill>
              </a:rPr>
              <a:t>		</a:t>
            </a:r>
            <a:r>
              <a:rPr lang="en-US" sz="3500" dirty="0">
                <a:solidFill>
                  <a:srgbClr val="C00000"/>
                </a:solidFill>
              </a:rPr>
              <a:t>Q:  What factors should the committee consider in making its decision?</a:t>
            </a:r>
          </a:p>
          <a:p>
            <a:endParaRPr lang="en-US" sz="3500" dirty="0">
              <a:solidFill>
                <a:srgbClr val="C00000"/>
              </a:solidFill>
            </a:endParaRPr>
          </a:p>
          <a:p>
            <a:pPr>
              <a:buNone/>
            </a:pPr>
            <a:r>
              <a:rPr lang="en-US" sz="3500" dirty="0">
                <a:solidFill>
                  <a:srgbClr val="C00000"/>
                </a:solidFill>
              </a:rPr>
              <a:t>		Q:  What if the opposite were true and the club had only spent ½ of its approved budget from last year, but now wants the full amount again?  Should the committee consider this?</a:t>
            </a:r>
          </a:p>
          <a:p>
            <a:pPr>
              <a:buNone/>
            </a:pPr>
            <a:endParaRPr lang="en-US" dirty="0">
              <a:solidFill>
                <a:srgbClr val="C00000"/>
              </a:solidFill>
            </a:endParaRPr>
          </a:p>
          <a:p>
            <a:pPr>
              <a:buNone/>
            </a:pPr>
            <a:r>
              <a:rPr lang="en-US" dirty="0">
                <a:solidFill>
                  <a:srgbClr val="C00000"/>
                </a:solidFill>
              </a:rPr>
              <a:t> </a:t>
            </a:r>
          </a:p>
          <a:p>
            <a:pPr>
              <a:buNone/>
            </a:pPr>
            <a:r>
              <a:rPr lang="en-US"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457200"/>
            <a:ext cx="8458200" cy="838200"/>
          </a:xfrm>
        </p:spPr>
        <p:txBody>
          <a:bodyPr/>
          <a:lstStyle/>
          <a:p>
            <a:pPr fontAlgn="auto">
              <a:spcAft>
                <a:spcPts val="0"/>
              </a:spcAft>
              <a:defRPr/>
            </a:pPr>
            <a:r>
              <a:rPr lang="en-US" dirty="0">
                <a:solidFill>
                  <a:schemeClr val="accent1">
                    <a:lumMod val="50000"/>
                  </a:schemeClr>
                </a:solidFill>
                <a:latin typeface="+mn-lt"/>
              </a:rPr>
              <a:t>SCENARIO # 11</a:t>
            </a:r>
          </a:p>
        </p:txBody>
      </p:sp>
      <p:sp>
        <p:nvSpPr>
          <p:cNvPr id="18435" name="Rectangle 3"/>
          <p:cNvSpPr>
            <a:spLocks noGrp="1" noChangeArrowheads="1"/>
          </p:cNvSpPr>
          <p:nvPr>
            <p:ph idx="1"/>
          </p:nvPr>
        </p:nvSpPr>
        <p:spPr>
          <a:xfrm>
            <a:off x="228600" y="1295400"/>
            <a:ext cx="8534400" cy="5562600"/>
          </a:xfrm>
        </p:spPr>
        <p:txBody>
          <a:bodyPr>
            <a:normAutofit/>
          </a:bodyPr>
          <a:lstStyle/>
          <a:p>
            <a:pPr algn="just">
              <a:lnSpc>
                <a:spcPct val="90000"/>
              </a:lnSpc>
              <a:buFont typeface="Wingdings" pitchFamily="2" charset="2"/>
              <a:buNone/>
            </a:pPr>
            <a:r>
              <a:rPr lang="en-US" sz="2000" dirty="0"/>
              <a:t>	</a:t>
            </a:r>
          </a:p>
          <a:p>
            <a:pPr>
              <a:lnSpc>
                <a:spcPct val="90000"/>
              </a:lnSpc>
              <a:buFont typeface="Wingdings" pitchFamily="2" charset="2"/>
              <a:buNone/>
            </a:pPr>
            <a:r>
              <a:rPr lang="en-US" sz="2000" dirty="0"/>
              <a:t>		</a:t>
            </a:r>
            <a:r>
              <a:rPr lang="en-US" sz="3200" dirty="0">
                <a:solidFill>
                  <a:schemeClr val="accent1">
                    <a:lumMod val="50000"/>
                  </a:schemeClr>
                </a:solidFill>
              </a:rPr>
              <a:t>A new RSO applies for funding.  During deliberations, a committee member decides to vote not to approve the funding request because it has no track record and the committee member doesn’t know what the organization will really do with the money.</a:t>
            </a:r>
          </a:p>
          <a:p>
            <a:pPr algn="just">
              <a:lnSpc>
                <a:spcPct val="90000"/>
              </a:lnSpc>
              <a:buFont typeface="Wingdings" pitchFamily="2" charset="2"/>
              <a:buNone/>
            </a:pPr>
            <a:endParaRPr lang="en-US" sz="2400" dirty="0">
              <a:solidFill>
                <a:schemeClr val="accent1">
                  <a:lumMod val="50000"/>
                </a:schemeClr>
              </a:solidFill>
            </a:endParaRPr>
          </a:p>
          <a:p>
            <a:pPr>
              <a:lnSpc>
                <a:spcPct val="90000"/>
              </a:lnSpc>
              <a:buFont typeface="Wingdings" pitchFamily="2" charset="2"/>
              <a:buNone/>
            </a:pPr>
            <a:r>
              <a:rPr lang="en-US" sz="2400" dirty="0">
                <a:solidFill>
                  <a:schemeClr val="accent1">
                    <a:lumMod val="50000"/>
                  </a:schemeClr>
                </a:solidFill>
              </a:rPr>
              <a:t>		</a:t>
            </a:r>
            <a:r>
              <a:rPr lang="en-US" sz="3000" dirty="0">
                <a:solidFill>
                  <a:srgbClr val="C00000"/>
                </a:solidFill>
              </a:rPr>
              <a:t>Q:  Is this permissible under viewpoint neutrality?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457200"/>
            <a:ext cx="8382000" cy="838200"/>
          </a:xfrm>
        </p:spPr>
        <p:txBody>
          <a:bodyPr/>
          <a:lstStyle/>
          <a:p>
            <a:pPr fontAlgn="auto">
              <a:spcAft>
                <a:spcPts val="0"/>
              </a:spcAft>
              <a:defRPr/>
            </a:pPr>
            <a:r>
              <a:rPr lang="en-US" dirty="0">
                <a:solidFill>
                  <a:schemeClr val="accent1">
                    <a:lumMod val="50000"/>
                  </a:schemeClr>
                </a:solidFill>
                <a:latin typeface="+mn-lt"/>
              </a:rPr>
              <a:t>SCENARIO # 12</a:t>
            </a:r>
          </a:p>
        </p:txBody>
      </p:sp>
      <p:sp>
        <p:nvSpPr>
          <p:cNvPr id="14339" name="Rectangle 3"/>
          <p:cNvSpPr>
            <a:spLocks noGrp="1" noChangeArrowheads="1"/>
          </p:cNvSpPr>
          <p:nvPr>
            <p:ph idx="1"/>
          </p:nvPr>
        </p:nvSpPr>
        <p:spPr>
          <a:xfrm>
            <a:off x="0" y="1524000"/>
            <a:ext cx="8610600" cy="4876799"/>
          </a:xfrm>
        </p:spPr>
        <p:txBody>
          <a:bodyPr rtlCol="0">
            <a:normAutofit/>
          </a:bodyPr>
          <a:lstStyle/>
          <a:p>
            <a:pPr marL="533400" indent="-533400" fontAlgn="auto">
              <a:lnSpc>
                <a:spcPct val="90000"/>
              </a:lnSpc>
              <a:spcBef>
                <a:spcPts val="0"/>
              </a:spcBef>
              <a:spcAft>
                <a:spcPts val="0"/>
              </a:spcAft>
              <a:buFont typeface="Wingdings" pitchFamily="2" charset="2"/>
              <a:buNone/>
              <a:defRPr/>
            </a:pPr>
            <a:r>
              <a:rPr lang="en-US" dirty="0"/>
              <a:t>		</a:t>
            </a:r>
            <a:r>
              <a:rPr lang="en-US" sz="3600" dirty="0">
                <a:solidFill>
                  <a:schemeClr val="accent1">
                    <a:lumMod val="50000"/>
                  </a:schemeClr>
                </a:solidFill>
              </a:rPr>
              <a:t>A member of the SUFAC knows members of an RSO that is requesting funding and tells them not to worry about funding because he is sympathetic to their cause.</a:t>
            </a:r>
          </a:p>
          <a:p>
            <a:pPr marL="533400" indent="-533400" fontAlgn="auto">
              <a:lnSpc>
                <a:spcPct val="90000"/>
              </a:lnSpc>
              <a:spcBef>
                <a:spcPts val="0"/>
              </a:spcBef>
              <a:spcAft>
                <a:spcPts val="0"/>
              </a:spcAft>
              <a:buFont typeface="Wingdings" pitchFamily="2" charset="2"/>
              <a:buNone/>
              <a:defRPr/>
            </a:pPr>
            <a:endParaRPr lang="en-US" sz="3600" dirty="0">
              <a:solidFill>
                <a:schemeClr val="accent1">
                  <a:lumMod val="50000"/>
                </a:schemeClr>
              </a:solidFill>
            </a:endParaRPr>
          </a:p>
          <a:p>
            <a:pPr marL="533400" indent="-533400" fontAlgn="auto">
              <a:lnSpc>
                <a:spcPct val="90000"/>
              </a:lnSpc>
              <a:spcBef>
                <a:spcPts val="0"/>
              </a:spcBef>
              <a:spcAft>
                <a:spcPts val="0"/>
              </a:spcAft>
              <a:buFont typeface="Wingdings" pitchFamily="2" charset="2"/>
              <a:buNone/>
              <a:defRPr/>
            </a:pPr>
            <a:endParaRPr lang="en-US" dirty="0">
              <a:solidFill>
                <a:schemeClr val="accent1">
                  <a:lumMod val="50000"/>
                </a:schemeClr>
              </a:solidFill>
            </a:endParaRPr>
          </a:p>
          <a:p>
            <a:pPr marL="533400" indent="-533400" fontAlgn="auto">
              <a:lnSpc>
                <a:spcPct val="90000"/>
              </a:lnSpc>
              <a:spcBef>
                <a:spcPts val="0"/>
              </a:spcBef>
              <a:spcAft>
                <a:spcPts val="0"/>
              </a:spcAft>
              <a:buFont typeface="Wingdings" pitchFamily="2" charset="2"/>
              <a:buNone/>
              <a:defRPr/>
            </a:pPr>
            <a:r>
              <a:rPr lang="en-US" sz="2800" dirty="0"/>
              <a:t>		</a:t>
            </a:r>
            <a:r>
              <a:rPr lang="en-US" sz="2800" dirty="0">
                <a:solidFill>
                  <a:srgbClr val="C00000"/>
                </a:solidFill>
              </a:rPr>
              <a:t>Q:  Is this a potential viewpoint neutrality violation?</a:t>
            </a:r>
            <a:endParaRPr 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457200"/>
            <a:ext cx="8458200" cy="838200"/>
          </a:xfrm>
        </p:spPr>
        <p:txBody>
          <a:bodyPr/>
          <a:lstStyle/>
          <a:p>
            <a:pPr fontAlgn="auto">
              <a:spcAft>
                <a:spcPts val="0"/>
              </a:spcAft>
              <a:defRPr/>
            </a:pPr>
            <a:r>
              <a:rPr lang="en-US" dirty="0">
                <a:solidFill>
                  <a:schemeClr val="accent1">
                    <a:lumMod val="50000"/>
                  </a:schemeClr>
                </a:solidFill>
                <a:latin typeface="+mn-lt"/>
              </a:rPr>
              <a:t>SCENARIO # 13</a:t>
            </a:r>
          </a:p>
        </p:txBody>
      </p:sp>
      <p:sp>
        <p:nvSpPr>
          <p:cNvPr id="15363" name="Rectangle 3"/>
          <p:cNvSpPr>
            <a:spLocks noGrp="1" noChangeArrowheads="1"/>
          </p:cNvSpPr>
          <p:nvPr>
            <p:ph idx="1"/>
          </p:nvPr>
        </p:nvSpPr>
        <p:spPr>
          <a:xfrm>
            <a:off x="0" y="1371600"/>
            <a:ext cx="8610600" cy="4708525"/>
          </a:xfrm>
        </p:spPr>
        <p:txBody>
          <a:bodyPr rtlCol="0">
            <a:normAutofit/>
          </a:bodyPr>
          <a:lstStyle/>
          <a:p>
            <a:pPr marL="533400" indent="-533400" algn="just" fontAlgn="auto">
              <a:lnSpc>
                <a:spcPct val="90000"/>
              </a:lnSpc>
              <a:spcBef>
                <a:spcPts val="0"/>
              </a:spcBef>
              <a:spcAft>
                <a:spcPts val="0"/>
              </a:spcAft>
              <a:buFont typeface="Wingdings" pitchFamily="2" charset="2"/>
              <a:buNone/>
              <a:defRPr/>
            </a:pPr>
            <a:endParaRPr lang="en-US" sz="2000" dirty="0"/>
          </a:p>
          <a:p>
            <a:pPr marL="533400" indent="-533400" fontAlgn="auto">
              <a:lnSpc>
                <a:spcPct val="90000"/>
              </a:lnSpc>
              <a:spcBef>
                <a:spcPts val="0"/>
              </a:spcBef>
              <a:spcAft>
                <a:spcPts val="0"/>
              </a:spcAft>
              <a:buFont typeface="Wingdings" pitchFamily="2" charset="2"/>
              <a:buNone/>
              <a:defRPr/>
            </a:pPr>
            <a:r>
              <a:rPr lang="en-US" sz="2000" dirty="0"/>
              <a:t>		</a:t>
            </a:r>
            <a:r>
              <a:rPr lang="en-US" sz="3200" dirty="0">
                <a:solidFill>
                  <a:schemeClr val="accent1">
                    <a:lumMod val="50000"/>
                  </a:schemeClr>
                </a:solidFill>
              </a:rPr>
              <a:t>Out of a total of fifty RSOs applying for funding, six submit late applications.  The SUFAC wants to extend the deadline for two because SUFAC members are friends with members of those two organizations and not with the others.</a:t>
            </a:r>
          </a:p>
          <a:p>
            <a:pPr marL="533400" indent="-533400" algn="just" fontAlgn="auto">
              <a:lnSpc>
                <a:spcPct val="90000"/>
              </a:lnSpc>
              <a:spcBef>
                <a:spcPts val="0"/>
              </a:spcBef>
              <a:spcAft>
                <a:spcPts val="0"/>
              </a:spcAft>
              <a:buFont typeface="Wingdings" pitchFamily="2" charset="2"/>
              <a:buNone/>
              <a:defRPr/>
            </a:pPr>
            <a:endParaRPr lang="en-US" sz="2800" dirty="0"/>
          </a:p>
          <a:p>
            <a:pPr marL="533400" indent="-533400" algn="just" fontAlgn="auto">
              <a:lnSpc>
                <a:spcPct val="90000"/>
              </a:lnSpc>
              <a:spcBef>
                <a:spcPts val="0"/>
              </a:spcBef>
              <a:spcAft>
                <a:spcPts val="0"/>
              </a:spcAft>
              <a:buFont typeface="Wingdings" pitchFamily="2" charset="2"/>
              <a:buNone/>
              <a:defRPr/>
            </a:pPr>
            <a:endParaRPr lang="en-US" sz="2000" dirty="0"/>
          </a:p>
          <a:p>
            <a:pPr marL="533400" indent="-533400" fontAlgn="auto">
              <a:lnSpc>
                <a:spcPct val="90000"/>
              </a:lnSpc>
              <a:spcBef>
                <a:spcPts val="0"/>
              </a:spcBef>
              <a:spcAft>
                <a:spcPts val="0"/>
              </a:spcAft>
              <a:buFont typeface="Wingdings" pitchFamily="2" charset="2"/>
              <a:buNone/>
              <a:defRPr/>
            </a:pPr>
            <a:r>
              <a:rPr lang="en-US" sz="2000" dirty="0"/>
              <a:t>		</a:t>
            </a:r>
            <a:r>
              <a:rPr lang="en-US" sz="2800" dirty="0">
                <a:solidFill>
                  <a:srgbClr val="C00000"/>
                </a:solidFill>
              </a:rPr>
              <a:t>Q:  Is this a potential viewpoint neutrality concern?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457200"/>
            <a:ext cx="8458200" cy="838200"/>
          </a:xfrm>
        </p:spPr>
        <p:txBody>
          <a:bodyPr/>
          <a:lstStyle/>
          <a:p>
            <a:pPr fontAlgn="auto">
              <a:spcAft>
                <a:spcPts val="0"/>
              </a:spcAft>
              <a:defRPr/>
            </a:pPr>
            <a:r>
              <a:rPr lang="en-US" dirty="0">
                <a:solidFill>
                  <a:schemeClr val="accent1">
                    <a:lumMod val="50000"/>
                  </a:schemeClr>
                </a:solidFill>
                <a:latin typeface="+mn-lt"/>
              </a:rPr>
              <a:t>SCENARIO # 14</a:t>
            </a:r>
          </a:p>
        </p:txBody>
      </p:sp>
      <p:sp>
        <p:nvSpPr>
          <p:cNvPr id="16387" name="Rectangle 3"/>
          <p:cNvSpPr>
            <a:spLocks noGrp="1" noChangeArrowheads="1"/>
          </p:cNvSpPr>
          <p:nvPr>
            <p:ph idx="1"/>
          </p:nvPr>
        </p:nvSpPr>
        <p:spPr>
          <a:xfrm>
            <a:off x="0" y="1295400"/>
            <a:ext cx="8534400" cy="5257800"/>
          </a:xfrm>
        </p:spPr>
        <p:txBody>
          <a:bodyPr rtlCol="0">
            <a:normAutofit/>
          </a:bodyPr>
          <a:lstStyle/>
          <a:p>
            <a:pPr marL="533400" indent="-533400" algn="just" fontAlgn="auto">
              <a:lnSpc>
                <a:spcPct val="80000"/>
              </a:lnSpc>
              <a:spcBef>
                <a:spcPts val="0"/>
              </a:spcBef>
              <a:spcAft>
                <a:spcPts val="0"/>
              </a:spcAft>
              <a:buFont typeface="Wingdings" pitchFamily="2" charset="2"/>
              <a:buNone/>
              <a:defRPr/>
            </a:pPr>
            <a:endParaRPr lang="en-US" sz="2000" dirty="0"/>
          </a:p>
          <a:p>
            <a:pPr marL="533400" indent="-533400" fontAlgn="auto">
              <a:lnSpc>
                <a:spcPct val="80000"/>
              </a:lnSpc>
              <a:spcBef>
                <a:spcPts val="0"/>
              </a:spcBef>
              <a:spcAft>
                <a:spcPts val="0"/>
              </a:spcAft>
              <a:buFont typeface="Wingdings" pitchFamily="2" charset="2"/>
              <a:buNone/>
              <a:defRPr/>
            </a:pPr>
            <a:r>
              <a:rPr lang="en-US" dirty="0">
                <a:solidFill>
                  <a:schemeClr val="accent1">
                    <a:lumMod val="50000"/>
                  </a:schemeClr>
                </a:solidFill>
              </a:rPr>
              <a:t>		</a:t>
            </a:r>
            <a:r>
              <a:rPr lang="en-US" sz="2800" dirty="0">
                <a:solidFill>
                  <a:schemeClr val="accent1">
                    <a:lumMod val="50000"/>
                  </a:schemeClr>
                </a:solidFill>
              </a:rPr>
              <a:t>A campus SUFAC has a total budget of $100,000 for the 2012-2013 funding year.  In the past, the student committee has been able to approve each group’s funding request.  </a:t>
            </a:r>
          </a:p>
          <a:p>
            <a:pPr marL="533400" indent="-533400" fontAlgn="auto">
              <a:lnSpc>
                <a:spcPct val="80000"/>
              </a:lnSpc>
              <a:spcBef>
                <a:spcPts val="0"/>
              </a:spcBef>
              <a:spcAft>
                <a:spcPts val="0"/>
              </a:spcAft>
              <a:buFont typeface="Wingdings" pitchFamily="2" charset="2"/>
              <a:buNone/>
              <a:defRPr/>
            </a:pPr>
            <a:endParaRPr lang="en-US" sz="2800" dirty="0">
              <a:solidFill>
                <a:schemeClr val="accent1">
                  <a:lumMod val="50000"/>
                </a:schemeClr>
              </a:solidFill>
            </a:endParaRPr>
          </a:p>
          <a:p>
            <a:pPr marL="533400" indent="-533400" fontAlgn="auto">
              <a:lnSpc>
                <a:spcPct val="80000"/>
              </a:lnSpc>
              <a:spcBef>
                <a:spcPts val="0"/>
              </a:spcBef>
              <a:spcAft>
                <a:spcPts val="0"/>
              </a:spcAft>
              <a:buFont typeface="Wingdings" pitchFamily="2" charset="2"/>
              <a:buNone/>
              <a:defRPr/>
            </a:pPr>
            <a:r>
              <a:rPr lang="en-US" sz="2800" dirty="0">
                <a:solidFill>
                  <a:schemeClr val="accent1">
                    <a:lumMod val="50000"/>
                  </a:schemeClr>
                </a:solidFill>
              </a:rPr>
              <a:t>		This year, there are 5 new groups seeking funding.  If the student committee funds the previous groups in a similar fashion, there will not be enough funds left over for 2 of the new groups</a:t>
            </a:r>
            <a:r>
              <a:rPr lang="en-US" sz="2800" dirty="0"/>
              <a:t>. </a:t>
            </a:r>
          </a:p>
          <a:p>
            <a:pPr marL="533400" indent="-533400" fontAlgn="auto">
              <a:lnSpc>
                <a:spcPct val="80000"/>
              </a:lnSpc>
              <a:spcBef>
                <a:spcPts val="0"/>
              </a:spcBef>
              <a:spcAft>
                <a:spcPts val="0"/>
              </a:spcAft>
              <a:buFont typeface="Wingdings" pitchFamily="2" charset="2"/>
              <a:buNone/>
              <a:defRPr/>
            </a:pPr>
            <a:endParaRPr lang="en-US" sz="2800" dirty="0"/>
          </a:p>
          <a:p>
            <a:pPr marL="533400" indent="-533400" fontAlgn="auto">
              <a:lnSpc>
                <a:spcPct val="80000"/>
              </a:lnSpc>
              <a:spcBef>
                <a:spcPts val="0"/>
              </a:spcBef>
              <a:spcAft>
                <a:spcPts val="0"/>
              </a:spcAft>
              <a:buFont typeface="Wingdings" pitchFamily="2" charset="2"/>
              <a:buNone/>
              <a:defRPr/>
            </a:pPr>
            <a:r>
              <a:rPr lang="en-US" sz="3000" dirty="0"/>
              <a:t>		</a:t>
            </a:r>
            <a:r>
              <a:rPr lang="en-US" sz="3000" dirty="0">
                <a:solidFill>
                  <a:srgbClr val="C00000"/>
                </a:solidFill>
              </a:rPr>
              <a:t>Q:  Is there a viewpoint neutrality issue present?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381000"/>
            <a:ext cx="8229600" cy="1066800"/>
          </a:xfrm>
        </p:spPr>
        <p:txBody>
          <a:bodyPr/>
          <a:lstStyle/>
          <a:p>
            <a:pPr fontAlgn="auto">
              <a:spcAft>
                <a:spcPts val="0"/>
              </a:spcAft>
              <a:defRPr/>
            </a:pPr>
            <a:r>
              <a:rPr lang="en-US" dirty="0">
                <a:solidFill>
                  <a:schemeClr val="accent1">
                    <a:lumMod val="50000"/>
                  </a:schemeClr>
                </a:solidFill>
                <a:latin typeface="+mn-lt"/>
              </a:rPr>
              <a:t>SCENARIO # 15</a:t>
            </a:r>
          </a:p>
        </p:txBody>
      </p:sp>
      <p:sp>
        <p:nvSpPr>
          <p:cNvPr id="17411" name="Rectangle 3"/>
          <p:cNvSpPr>
            <a:spLocks noGrp="1" noChangeArrowheads="1"/>
          </p:cNvSpPr>
          <p:nvPr>
            <p:ph idx="1"/>
          </p:nvPr>
        </p:nvSpPr>
        <p:spPr>
          <a:xfrm>
            <a:off x="228600" y="1371600"/>
            <a:ext cx="8686800" cy="5486400"/>
          </a:xfrm>
        </p:spPr>
        <p:txBody>
          <a:bodyPr rtlCol="0">
            <a:normAutofit lnSpcReduction="10000"/>
          </a:bodyPr>
          <a:lstStyle/>
          <a:p>
            <a:pPr marL="115888" indent="3175" fontAlgn="auto">
              <a:spcBef>
                <a:spcPts val="0"/>
              </a:spcBef>
              <a:spcAft>
                <a:spcPts val="0"/>
              </a:spcAft>
              <a:buFont typeface="Wingdings" pitchFamily="2" charset="2"/>
              <a:buNone/>
              <a:defRPr/>
            </a:pPr>
            <a:r>
              <a:rPr lang="en-US" sz="2800" dirty="0"/>
              <a:t>	</a:t>
            </a:r>
            <a:r>
              <a:rPr lang="en-US" sz="2800" dirty="0">
                <a:solidFill>
                  <a:schemeClr val="accent1">
                    <a:lumMod val="50000"/>
                  </a:schemeClr>
                </a:solidFill>
              </a:rPr>
              <a:t>A popular student organization is seeking funding this year.  Part of its funding request includes a campus function involving a Republican representative who will come speak to the campus about the recent economy and its impact on college graduates.  In addition, the organization will also be recruiting new members as a part of this event.  </a:t>
            </a:r>
          </a:p>
          <a:p>
            <a:pPr marL="115888" indent="3175" fontAlgn="auto">
              <a:spcBef>
                <a:spcPts val="0"/>
              </a:spcBef>
              <a:spcAft>
                <a:spcPts val="0"/>
              </a:spcAft>
              <a:buFont typeface="Wingdings" pitchFamily="2" charset="2"/>
              <a:buNone/>
              <a:defRPr/>
            </a:pPr>
            <a:r>
              <a:rPr lang="en-US" sz="2800" dirty="0">
                <a:solidFill>
                  <a:schemeClr val="accent1">
                    <a:lumMod val="50000"/>
                  </a:schemeClr>
                </a:solidFill>
              </a:rPr>
              <a:t>	The funding request includes $5000 for “food” to be served during the function.  The student committee has concerns about this “food” expense, but wants to support the function because a majority of the student committee members are highly supportive of Republican views.  </a:t>
            </a:r>
          </a:p>
          <a:p>
            <a:pPr marL="115888" indent="3175" fontAlgn="auto">
              <a:spcBef>
                <a:spcPts val="0"/>
              </a:spcBef>
              <a:spcAft>
                <a:spcPts val="0"/>
              </a:spcAft>
              <a:buFont typeface="Wingdings" pitchFamily="2" charset="2"/>
              <a:buNone/>
              <a:defRPr/>
            </a:pPr>
            <a:endParaRPr lang="en-US" sz="2800" dirty="0"/>
          </a:p>
          <a:p>
            <a:pPr marL="115888" indent="3175" fontAlgn="auto">
              <a:spcBef>
                <a:spcPts val="0"/>
              </a:spcBef>
              <a:spcAft>
                <a:spcPts val="0"/>
              </a:spcAft>
              <a:buFont typeface="Wingdings" pitchFamily="2" charset="2"/>
              <a:buNone/>
              <a:defRPr/>
            </a:pP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fontAlgn="auto">
              <a:spcAft>
                <a:spcPts val="0"/>
              </a:spcAft>
              <a:defRPr/>
            </a:pPr>
            <a:r>
              <a:rPr lang="en-US" dirty="0">
                <a:solidFill>
                  <a:schemeClr val="tx1">
                    <a:lumMod val="90000"/>
                    <a:lumOff val="10000"/>
                  </a:schemeClr>
                </a:solidFill>
                <a:latin typeface="+mn-lt"/>
              </a:rPr>
              <a:t>Disclaimer </a:t>
            </a:r>
          </a:p>
        </p:txBody>
      </p:sp>
      <p:sp>
        <p:nvSpPr>
          <p:cNvPr id="9219" name="Rectangle 3"/>
          <p:cNvSpPr>
            <a:spLocks noGrp="1" noChangeArrowheads="1"/>
          </p:cNvSpPr>
          <p:nvPr>
            <p:ph idx="1"/>
          </p:nvPr>
        </p:nvSpPr>
        <p:spPr>
          <a:xfrm>
            <a:off x="304800" y="1524000"/>
            <a:ext cx="8382000" cy="4556125"/>
          </a:xfrm>
        </p:spPr>
        <p:txBody>
          <a:bodyPr>
            <a:normAutofit/>
          </a:bodyPr>
          <a:lstStyle/>
          <a:p>
            <a:pPr marL="533400" indent="-533400"/>
            <a:r>
              <a:rPr lang="en-US" sz="3200" dirty="0"/>
              <a:t>Offering general tips and information on viewpoint neutrality</a:t>
            </a:r>
          </a:p>
          <a:p>
            <a:pPr marL="533400" indent="-533400"/>
            <a:r>
              <a:rPr lang="en-US" sz="3200" dirty="0"/>
              <a:t>Discussion and information provided herein is not legal advice</a:t>
            </a:r>
          </a:p>
          <a:p>
            <a:pPr marL="533400" indent="-533400"/>
            <a:r>
              <a:rPr lang="en-US" sz="3200" dirty="0"/>
              <a:t>Scenarios are hypothetical in nature</a:t>
            </a:r>
          </a:p>
          <a:p>
            <a:pPr marL="533400" indent="-533400"/>
            <a:r>
              <a:rPr lang="en-US" sz="3200" dirty="0"/>
              <a:t>If a real issue arises, we contact Student Affairs or legal counsel</a:t>
            </a:r>
          </a:p>
          <a:p>
            <a:pPr marL="533400" indent="-533400"/>
            <a:endParaRPr lang="en-US" sz="3200" dirty="0"/>
          </a:p>
          <a:p>
            <a:pPr marL="533400" indent="-533400"/>
            <a:endParaRPr lang="en-US" sz="3200" dirty="0"/>
          </a:p>
        </p:txBody>
      </p:sp>
    </p:spTree>
    <p:extLst>
      <p:ext uri="{BB962C8B-B14F-4D97-AF65-F5344CB8AC3E}">
        <p14:creationId xmlns:p14="http://schemas.microsoft.com/office/powerpoint/2010/main" val="23534962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457200"/>
            <a:ext cx="8229600" cy="1066800"/>
          </a:xfrm>
        </p:spPr>
        <p:txBody>
          <a:bodyPr/>
          <a:lstStyle/>
          <a:p>
            <a:pPr fontAlgn="auto">
              <a:spcAft>
                <a:spcPts val="0"/>
              </a:spcAft>
              <a:defRPr/>
            </a:pPr>
            <a:r>
              <a:rPr lang="en-US" dirty="0">
                <a:solidFill>
                  <a:schemeClr val="accent1">
                    <a:lumMod val="50000"/>
                  </a:schemeClr>
                </a:solidFill>
                <a:latin typeface="+mn-lt"/>
              </a:rPr>
              <a:t>SCENARIO # 15 (Con’t.)</a:t>
            </a:r>
          </a:p>
        </p:txBody>
      </p:sp>
      <p:sp>
        <p:nvSpPr>
          <p:cNvPr id="17411" name="Rectangle 3"/>
          <p:cNvSpPr>
            <a:spLocks noGrp="1" noChangeArrowheads="1"/>
          </p:cNvSpPr>
          <p:nvPr>
            <p:ph idx="1"/>
          </p:nvPr>
        </p:nvSpPr>
        <p:spPr>
          <a:xfrm>
            <a:off x="381000" y="1371600"/>
            <a:ext cx="8305800" cy="3962400"/>
          </a:xfrm>
        </p:spPr>
        <p:txBody>
          <a:bodyPr rtlCol="0">
            <a:normAutofit lnSpcReduction="10000"/>
          </a:bodyPr>
          <a:lstStyle/>
          <a:p>
            <a:pPr marL="115888" indent="3175" fontAlgn="auto">
              <a:spcBef>
                <a:spcPts val="0"/>
              </a:spcBef>
              <a:spcAft>
                <a:spcPts val="0"/>
              </a:spcAft>
              <a:buFont typeface="Wingdings" pitchFamily="2" charset="2"/>
              <a:buNone/>
              <a:defRPr/>
            </a:pPr>
            <a:r>
              <a:rPr lang="en-US" sz="2800" dirty="0"/>
              <a:t>	</a:t>
            </a:r>
          </a:p>
          <a:p>
            <a:pPr marL="115888" indent="3175" fontAlgn="auto">
              <a:spcBef>
                <a:spcPts val="0"/>
              </a:spcBef>
              <a:spcAft>
                <a:spcPts val="0"/>
              </a:spcAft>
              <a:buFont typeface="Wingdings" pitchFamily="2" charset="2"/>
              <a:buNone/>
              <a:defRPr/>
            </a:pPr>
            <a:endParaRPr lang="en-US" sz="2800" dirty="0">
              <a:solidFill>
                <a:srgbClr val="C00000"/>
              </a:solidFill>
            </a:endParaRPr>
          </a:p>
          <a:p>
            <a:pPr marL="115888" indent="3175" fontAlgn="auto">
              <a:spcBef>
                <a:spcPts val="0"/>
              </a:spcBef>
              <a:spcAft>
                <a:spcPts val="0"/>
              </a:spcAft>
              <a:buFont typeface="Wingdings" pitchFamily="2" charset="2"/>
              <a:buNone/>
              <a:defRPr/>
            </a:pPr>
            <a:r>
              <a:rPr lang="en-US" sz="2800" dirty="0">
                <a:solidFill>
                  <a:srgbClr val="C00000"/>
                </a:solidFill>
              </a:rPr>
              <a:t>	</a:t>
            </a:r>
            <a:r>
              <a:rPr lang="en-US" sz="3200" dirty="0">
                <a:solidFill>
                  <a:srgbClr val="C00000"/>
                </a:solidFill>
              </a:rPr>
              <a:t>Q:  If the student committee approves the funding request even though they truly believe the food cost is “excessive,” is there a viewpoint neutrality violation?  </a:t>
            </a:r>
          </a:p>
          <a:p>
            <a:pPr marL="115888" indent="3175" fontAlgn="auto">
              <a:spcBef>
                <a:spcPts val="0"/>
              </a:spcBef>
              <a:spcAft>
                <a:spcPts val="0"/>
              </a:spcAft>
              <a:buFont typeface="Wingdings" pitchFamily="2" charset="2"/>
              <a:buNone/>
              <a:defRPr/>
            </a:pPr>
            <a:endParaRPr lang="en-US" sz="3200" dirty="0">
              <a:solidFill>
                <a:srgbClr val="C00000"/>
              </a:solidFill>
            </a:endParaRPr>
          </a:p>
          <a:p>
            <a:pPr marL="115888" indent="3175" fontAlgn="auto">
              <a:spcBef>
                <a:spcPts val="0"/>
              </a:spcBef>
              <a:spcAft>
                <a:spcPts val="0"/>
              </a:spcAft>
              <a:buFont typeface="Wingdings" pitchFamily="2" charset="2"/>
              <a:buNone/>
              <a:defRPr/>
            </a:pPr>
            <a:r>
              <a:rPr lang="en-US" sz="3200" dirty="0">
                <a:solidFill>
                  <a:srgbClr val="C00000"/>
                </a:solidFill>
              </a:rPr>
              <a:t>	Q:  Are there other concerns with this event?</a:t>
            </a:r>
          </a:p>
          <a:p>
            <a:pPr marL="115888" indent="3175" fontAlgn="auto">
              <a:spcBef>
                <a:spcPts val="0"/>
              </a:spcBef>
              <a:spcAft>
                <a:spcPts val="0"/>
              </a:spcAft>
              <a:buFont typeface="Wingdings" pitchFamily="2" charset="2"/>
              <a:buNone/>
              <a:defRPr/>
            </a:pPr>
            <a:endParaRPr lang="en-US" dirty="0"/>
          </a:p>
          <a:p>
            <a:pPr marL="115888" indent="3175" fontAlgn="auto">
              <a:spcBef>
                <a:spcPts val="0"/>
              </a:spcBef>
              <a:spcAft>
                <a:spcPts val="0"/>
              </a:spcAft>
              <a:buFont typeface="Wingdings" pitchFamily="2" charset="2"/>
              <a:buNone/>
              <a:defRP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228600"/>
            <a:ext cx="8382000" cy="1143000"/>
          </a:xfrm>
        </p:spPr>
        <p:txBody>
          <a:bodyPr>
            <a:normAutofit/>
          </a:bodyPr>
          <a:lstStyle/>
          <a:p>
            <a:pPr fontAlgn="auto">
              <a:spcAft>
                <a:spcPts val="0"/>
              </a:spcAft>
              <a:defRPr/>
            </a:pPr>
            <a:r>
              <a:rPr lang="en-US" dirty="0">
                <a:solidFill>
                  <a:schemeClr val="accent1">
                    <a:lumMod val="50000"/>
                  </a:schemeClr>
                </a:solidFill>
                <a:latin typeface="+mn-lt"/>
              </a:rPr>
              <a:t>A Few Final Thoughts</a:t>
            </a:r>
          </a:p>
        </p:txBody>
      </p:sp>
      <p:sp>
        <p:nvSpPr>
          <p:cNvPr id="20483" name="Rectangle 3"/>
          <p:cNvSpPr>
            <a:spLocks noGrp="1" noChangeArrowheads="1"/>
          </p:cNvSpPr>
          <p:nvPr>
            <p:ph idx="1"/>
          </p:nvPr>
        </p:nvSpPr>
        <p:spPr>
          <a:xfrm>
            <a:off x="304800" y="1447800"/>
            <a:ext cx="8610600" cy="4953000"/>
          </a:xfrm>
        </p:spPr>
        <p:txBody>
          <a:bodyPr rtlCol="0">
            <a:normAutofit/>
          </a:bodyPr>
          <a:lstStyle/>
          <a:p>
            <a:pPr marL="342900" lvl="1" indent="-342900">
              <a:spcBef>
                <a:spcPts val="0"/>
              </a:spcBef>
              <a:buFont typeface="Wingdings" pitchFamily="2" charset="2"/>
              <a:buChar char="q"/>
            </a:pPr>
            <a:r>
              <a:rPr lang="en-US" sz="2800" dirty="0"/>
              <a:t>VPN </a:t>
            </a:r>
            <a:r>
              <a:rPr lang="en-US" sz="2800" dirty="0">
                <a:solidFill>
                  <a:srgbClr val="C00000"/>
                </a:solidFill>
              </a:rPr>
              <a:t>does not </a:t>
            </a:r>
            <a:r>
              <a:rPr lang="en-US" sz="2800" dirty="0"/>
              <a:t>require “One Size Fits All”.  Can consider each organization, club and event on a case-by-case basis.</a:t>
            </a:r>
          </a:p>
          <a:p>
            <a:pPr marL="342900" lvl="1" indent="-342900">
              <a:spcBef>
                <a:spcPts val="0"/>
              </a:spcBef>
              <a:buFont typeface="Wingdings" pitchFamily="2" charset="2"/>
              <a:buChar char="q"/>
            </a:pPr>
            <a:r>
              <a:rPr lang="en-US" sz="2800" dirty="0"/>
              <a:t>VPN </a:t>
            </a:r>
            <a:r>
              <a:rPr lang="en-US" sz="2800" dirty="0">
                <a:solidFill>
                  <a:srgbClr val="C00000"/>
                </a:solidFill>
              </a:rPr>
              <a:t>does</a:t>
            </a:r>
            <a:r>
              <a:rPr lang="en-US" sz="2800" dirty="0"/>
              <a:t> require SUFAC to avoid making funding decisions on the basis of viewpoints, opinions, political interests and personal beliefs of a group, organization or club.</a:t>
            </a:r>
          </a:p>
          <a:p>
            <a:pPr marL="342900" lvl="1" indent="-342900">
              <a:spcBef>
                <a:spcPts val="0"/>
              </a:spcBef>
              <a:buFont typeface="Wingdings" pitchFamily="2" charset="2"/>
              <a:buChar char="q"/>
            </a:pPr>
            <a:r>
              <a:rPr lang="en-US" sz="2800" dirty="0"/>
              <a:t>SUFAC should work with Student Affairs Staff and vice versa to address questions/concerns.</a:t>
            </a:r>
          </a:p>
          <a:p>
            <a:pPr marL="342900" lvl="1" indent="-342900">
              <a:spcBef>
                <a:spcPts val="0"/>
              </a:spcBef>
              <a:buFont typeface="Wingdings" pitchFamily="2" charset="2"/>
              <a:buChar char="q"/>
            </a:pPr>
            <a:r>
              <a:rPr lang="en-US" sz="2800" dirty="0"/>
              <a:t>Goal is to have a Viewpoint Neutral Allocation!</a:t>
            </a:r>
          </a:p>
          <a:p>
            <a:pPr marL="342900" lvl="1" indent="-342900">
              <a:spcBef>
                <a:spcPts val="0"/>
              </a:spcBef>
              <a:buFont typeface="Wingdings" pitchFamily="2" charset="2"/>
              <a:buChar char="q"/>
            </a:pPr>
            <a:r>
              <a:rPr lang="en-US" sz="2800" dirty="0"/>
              <a:t>Be Fair!</a:t>
            </a:r>
          </a:p>
          <a:p>
            <a:pPr marL="342900" lvl="1" indent="-342900">
              <a:spcBef>
                <a:spcPts val="0"/>
              </a:spcBef>
              <a:buFont typeface="Wingdings" pitchFamily="2" charset="2"/>
              <a:buChar char="q"/>
            </a:pPr>
            <a:endParaRPr lang="en-US"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457200" y="1447800"/>
            <a:ext cx="8001000" cy="3429000"/>
          </a:xfrm>
        </p:spPr>
        <p:txBody>
          <a:bodyPr rtlCol="0">
            <a:normAutofit/>
          </a:bodyPr>
          <a:lstStyle/>
          <a:p>
            <a:pPr marL="171450" indent="-514350" algn="ctr">
              <a:lnSpc>
                <a:spcPct val="115000"/>
              </a:lnSpc>
              <a:spcBef>
                <a:spcPts val="0"/>
              </a:spcBef>
              <a:buNone/>
            </a:pPr>
            <a:endParaRPr lang="en-US" sz="3600" b="1" dirty="0">
              <a:solidFill>
                <a:schemeClr val="accent1">
                  <a:lumMod val="50000"/>
                </a:schemeClr>
              </a:solidFill>
            </a:endParaRPr>
          </a:p>
          <a:p>
            <a:pPr marL="171450" indent="-514350" algn="ctr">
              <a:lnSpc>
                <a:spcPct val="115000"/>
              </a:lnSpc>
              <a:spcBef>
                <a:spcPts val="0"/>
              </a:spcBef>
              <a:buNone/>
            </a:pPr>
            <a:r>
              <a:rPr lang="en-US" sz="3600" b="1" dirty="0">
                <a:solidFill>
                  <a:schemeClr val="accent1">
                    <a:lumMod val="50000"/>
                  </a:schemeClr>
                </a:solidFill>
              </a:rPr>
              <a:t>QUESTIONS?</a:t>
            </a:r>
          </a:p>
          <a:p>
            <a:pPr marL="171450" indent="-514350" algn="ctr">
              <a:lnSpc>
                <a:spcPct val="115000"/>
              </a:lnSpc>
              <a:spcBef>
                <a:spcPts val="0"/>
              </a:spcBef>
              <a:buNone/>
            </a:pPr>
            <a:endParaRPr lang="en-US" sz="3600" b="1" dirty="0">
              <a:solidFill>
                <a:schemeClr val="accent1">
                  <a:lumMod val="50000"/>
                </a:schemeClr>
              </a:solidFill>
            </a:endParaRPr>
          </a:p>
          <a:p>
            <a:pPr marL="171450" indent="-514350" algn="ctr">
              <a:lnSpc>
                <a:spcPct val="115000"/>
              </a:lnSpc>
              <a:spcBef>
                <a:spcPts val="0"/>
              </a:spcBef>
              <a:buNone/>
            </a:pPr>
            <a:endParaRPr lang="en-US" sz="3600" b="1" dirty="0">
              <a:solidFill>
                <a:schemeClr val="accent1">
                  <a:lumMod val="50000"/>
                </a:schemeClr>
              </a:solidFill>
            </a:endParaRPr>
          </a:p>
          <a:p>
            <a:pPr marL="171450" indent="-514350" algn="ctr">
              <a:lnSpc>
                <a:spcPct val="115000"/>
              </a:lnSpc>
              <a:spcBef>
                <a:spcPts val="0"/>
              </a:spcBef>
              <a:buNone/>
            </a:pPr>
            <a:r>
              <a:rPr lang="en-US" sz="3600" b="1" dirty="0">
                <a:solidFill>
                  <a:schemeClr val="accent1">
                    <a:lumMod val="50000"/>
                  </a:schemeClr>
                </a:solidFill>
              </a:rPr>
              <a:t>Thank You For Your Participation!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8DDEB-00C1-4631-89F7-0E4B10807EDC}"/>
              </a:ext>
            </a:extLst>
          </p:cNvPr>
          <p:cNvSpPr>
            <a:spLocks noGrp="1"/>
          </p:cNvSpPr>
          <p:nvPr>
            <p:ph type="title"/>
          </p:nvPr>
        </p:nvSpPr>
        <p:spPr/>
        <p:txBody>
          <a:bodyPr/>
          <a:lstStyle/>
          <a:p>
            <a:r>
              <a:rPr lang="en-US" dirty="0"/>
              <a:t>Viewpoint Neutrality</a:t>
            </a:r>
          </a:p>
        </p:txBody>
      </p:sp>
      <p:sp>
        <p:nvSpPr>
          <p:cNvPr id="3" name="Content Placeholder 2">
            <a:extLst>
              <a:ext uri="{FF2B5EF4-FFF2-40B4-BE49-F238E27FC236}">
                <a16:creationId xmlns:a16="http://schemas.microsoft.com/office/drawing/2014/main" id="{3348437E-B66C-4ACD-9AB5-517FC53FD446}"/>
              </a:ext>
            </a:extLst>
          </p:cNvPr>
          <p:cNvSpPr>
            <a:spLocks noGrp="1"/>
          </p:cNvSpPr>
          <p:nvPr>
            <p:ph idx="1"/>
          </p:nvPr>
        </p:nvSpPr>
        <p:spPr/>
        <p:txBody>
          <a:bodyPr>
            <a:normAutofit/>
          </a:bodyPr>
          <a:lstStyle/>
          <a:p>
            <a:r>
              <a:rPr lang="en-US" sz="3600" dirty="0"/>
              <a:t>A neutral point of view is neither sympathizing with nor disparaging the subject.</a:t>
            </a:r>
          </a:p>
          <a:p>
            <a:endParaRPr lang="en-US" sz="3600" dirty="0"/>
          </a:p>
          <a:p>
            <a:r>
              <a:rPr lang="en-US" sz="3600" dirty="0"/>
              <a:t>The neutrality principle prevents public universities from discriminating against student orgs on the basis of the views they express.</a:t>
            </a:r>
          </a:p>
        </p:txBody>
      </p:sp>
    </p:spTree>
    <p:extLst>
      <p:ext uri="{BB962C8B-B14F-4D97-AF65-F5344CB8AC3E}">
        <p14:creationId xmlns:p14="http://schemas.microsoft.com/office/powerpoint/2010/main" val="3235600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fontAlgn="auto">
              <a:spcAft>
                <a:spcPts val="0"/>
              </a:spcAft>
              <a:defRPr/>
            </a:pPr>
            <a:r>
              <a:rPr lang="en-US" dirty="0">
                <a:solidFill>
                  <a:schemeClr val="accent1">
                    <a:lumMod val="50000"/>
                  </a:schemeClr>
                </a:solidFill>
                <a:latin typeface="+mn-lt"/>
              </a:rPr>
              <a:t>Introduction</a:t>
            </a:r>
            <a:r>
              <a:rPr lang="en-US" dirty="0">
                <a:solidFill>
                  <a:schemeClr val="accent1">
                    <a:satMod val="150000"/>
                  </a:schemeClr>
                </a:solidFill>
                <a:latin typeface="+mn-lt"/>
              </a:rPr>
              <a:t> </a:t>
            </a:r>
          </a:p>
        </p:txBody>
      </p:sp>
      <p:sp>
        <p:nvSpPr>
          <p:cNvPr id="9219" name="Rectangle 3"/>
          <p:cNvSpPr>
            <a:spLocks noGrp="1" noChangeArrowheads="1"/>
          </p:cNvSpPr>
          <p:nvPr>
            <p:ph idx="1"/>
          </p:nvPr>
        </p:nvSpPr>
        <p:spPr>
          <a:xfrm>
            <a:off x="304800" y="1524000"/>
            <a:ext cx="8382000" cy="4556125"/>
          </a:xfrm>
        </p:spPr>
        <p:txBody>
          <a:bodyPr>
            <a:normAutofit/>
          </a:bodyPr>
          <a:lstStyle/>
          <a:p>
            <a:pPr marL="533400" indent="-533400"/>
            <a:r>
              <a:rPr lang="en-US" sz="3200" dirty="0"/>
              <a:t>An understanding of </a:t>
            </a:r>
            <a:r>
              <a:rPr lang="en-US" sz="3200" i="1" dirty="0"/>
              <a:t>Southworth v. Board of Regents</a:t>
            </a:r>
            <a:r>
              <a:rPr lang="en-US" sz="3200" dirty="0"/>
              <a:t> is necessary in order to ensure that students who are involved in actual funding decisions comply with constitutional mandates. </a:t>
            </a:r>
          </a:p>
          <a:p>
            <a:pPr marL="533400" indent="-533400"/>
            <a:r>
              <a:rPr lang="en-US" sz="3200" dirty="0"/>
              <a:t>(</a:t>
            </a:r>
            <a:r>
              <a:rPr lang="en-US" sz="3200" i="1" dirty="0"/>
              <a:t>Southworth v. Board of Regents of the Univ. of Wis. System, </a:t>
            </a:r>
            <a:r>
              <a:rPr lang="en-US" sz="3200" dirty="0"/>
              <a:t>529 U.S. 217 (2000))</a:t>
            </a:r>
          </a:p>
        </p:txBody>
      </p:sp>
    </p:spTree>
    <p:extLst>
      <p:ext uri="{BB962C8B-B14F-4D97-AF65-F5344CB8AC3E}">
        <p14:creationId xmlns:p14="http://schemas.microsoft.com/office/powerpoint/2010/main" val="3204293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lumMod val="90000"/>
                    <a:lumOff val="10000"/>
                  </a:schemeClr>
                </a:solidFill>
              </a:rPr>
              <a:t>What is the Constitutional Mandate?</a:t>
            </a:r>
          </a:p>
        </p:txBody>
      </p:sp>
      <p:sp>
        <p:nvSpPr>
          <p:cNvPr id="3" name="Content Placeholder 2"/>
          <p:cNvSpPr>
            <a:spLocks noGrp="1"/>
          </p:cNvSpPr>
          <p:nvPr>
            <p:ph idx="1"/>
          </p:nvPr>
        </p:nvSpPr>
        <p:spPr/>
        <p:txBody>
          <a:bodyPr>
            <a:normAutofit/>
          </a:bodyPr>
          <a:lstStyle/>
          <a:p>
            <a:r>
              <a:rPr lang="en-US" dirty="0"/>
              <a:t>1</a:t>
            </a:r>
            <a:r>
              <a:rPr lang="en-US" baseline="30000" dirty="0"/>
              <a:t>st</a:t>
            </a:r>
            <a:r>
              <a:rPr lang="en-US" dirty="0"/>
              <a:t> Amendment of the U.S. Constitution creates a constitutional right to Freedom of Speech and Freedom of Association.</a:t>
            </a:r>
          </a:p>
          <a:p>
            <a:endParaRPr lang="en-US" sz="1600" dirty="0"/>
          </a:p>
          <a:p>
            <a:r>
              <a:rPr lang="en-US" dirty="0"/>
              <a:t>A public institution must remain “viewpoint neutral” when making decisions regarding fee allocations to student groups or organizations.</a:t>
            </a:r>
          </a:p>
          <a:p>
            <a:endParaRPr lang="en-US" sz="2400" dirty="0">
              <a:solidFill>
                <a:srgbClr val="C00000"/>
              </a:solidFill>
            </a:endParaRPr>
          </a:p>
          <a:p>
            <a:r>
              <a:rPr lang="en-US" sz="2400" dirty="0">
                <a:solidFill>
                  <a:srgbClr val="C00000"/>
                </a:solidFill>
              </a:rPr>
              <a:t>SUFAC which makes recommendations/decisions on fee allocations must not base its decision on the viewpoints espoused (expressed) by a group or organization.</a:t>
            </a:r>
          </a:p>
        </p:txBody>
      </p:sp>
    </p:spTree>
    <p:extLst>
      <p:ext uri="{BB962C8B-B14F-4D97-AF65-F5344CB8AC3E}">
        <p14:creationId xmlns:p14="http://schemas.microsoft.com/office/powerpoint/2010/main" val="3703461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277813"/>
            <a:ext cx="8153400" cy="1143000"/>
          </a:xfrm>
        </p:spPr>
        <p:txBody>
          <a:bodyPr/>
          <a:lstStyle/>
          <a:p>
            <a:pPr fontAlgn="auto">
              <a:spcAft>
                <a:spcPts val="0"/>
              </a:spcAft>
              <a:defRPr/>
            </a:pPr>
            <a:r>
              <a:rPr lang="en-US" dirty="0">
                <a:solidFill>
                  <a:schemeClr val="accent1">
                    <a:lumMod val="50000"/>
                  </a:schemeClr>
                </a:solidFill>
                <a:latin typeface="+mn-lt"/>
              </a:rPr>
              <a:t>History of </a:t>
            </a:r>
            <a:r>
              <a:rPr lang="en-US" i="1" dirty="0">
                <a:solidFill>
                  <a:schemeClr val="accent1">
                    <a:lumMod val="50000"/>
                  </a:schemeClr>
                </a:solidFill>
                <a:latin typeface="+mn-lt"/>
              </a:rPr>
              <a:t>Southworth</a:t>
            </a:r>
            <a:endParaRPr lang="en-US" dirty="0">
              <a:solidFill>
                <a:schemeClr val="accent1">
                  <a:lumMod val="50000"/>
                </a:schemeClr>
              </a:solidFill>
              <a:latin typeface="+mn-lt"/>
            </a:endParaRPr>
          </a:p>
        </p:txBody>
      </p:sp>
      <p:sp>
        <p:nvSpPr>
          <p:cNvPr id="10243" name="Rectangle 3"/>
          <p:cNvSpPr>
            <a:spLocks noGrp="1" noChangeArrowheads="1"/>
          </p:cNvSpPr>
          <p:nvPr>
            <p:ph idx="1"/>
          </p:nvPr>
        </p:nvSpPr>
        <p:spPr>
          <a:xfrm>
            <a:off x="457200" y="1295400"/>
            <a:ext cx="8305800" cy="5410200"/>
          </a:xfrm>
        </p:spPr>
        <p:txBody>
          <a:bodyPr>
            <a:normAutofit lnSpcReduction="10000"/>
          </a:bodyPr>
          <a:lstStyle/>
          <a:p>
            <a:pPr marL="533400" indent="-533400">
              <a:lnSpc>
                <a:spcPct val="80000"/>
              </a:lnSpc>
            </a:pPr>
            <a:r>
              <a:rPr lang="en-US" sz="2400" dirty="0"/>
              <a:t>A group of concerned students challenged UW-Madison’s allocation of segregated fees, claiming that it was unconstitutional to compel them to financially support groups that espoused political and ideological views with which they did not agree.</a:t>
            </a:r>
          </a:p>
          <a:p>
            <a:pPr marL="533400" indent="-533400">
              <a:lnSpc>
                <a:spcPct val="80000"/>
              </a:lnSpc>
            </a:pPr>
            <a:endParaRPr lang="en-US" sz="2400" dirty="0"/>
          </a:p>
          <a:p>
            <a:pPr marL="533400" indent="-533400">
              <a:lnSpc>
                <a:spcPct val="80000"/>
              </a:lnSpc>
            </a:pPr>
            <a:r>
              <a:rPr lang="en-US" sz="2400" dirty="0"/>
              <a:t>A court ruled that the fee system in place at that time was unconstitutional on the grounds that the process was not operated in a </a:t>
            </a:r>
            <a:r>
              <a:rPr lang="en-US" sz="2400" b="1" i="1" dirty="0">
                <a:solidFill>
                  <a:schemeClr val="tx2">
                    <a:lumMod val="75000"/>
                  </a:schemeClr>
                </a:solidFill>
              </a:rPr>
              <a:t>viewpoint-neutral</a:t>
            </a:r>
            <a:r>
              <a:rPr lang="en-US" sz="2400" dirty="0"/>
              <a:t> manner.  </a:t>
            </a:r>
          </a:p>
          <a:p>
            <a:pPr marL="533400" indent="-533400">
              <a:lnSpc>
                <a:spcPct val="80000"/>
              </a:lnSpc>
            </a:pPr>
            <a:endParaRPr lang="en-US" sz="2400" dirty="0"/>
          </a:p>
          <a:p>
            <a:pPr marL="533400" indent="-533400">
              <a:lnSpc>
                <a:spcPct val="80000"/>
              </a:lnSpc>
            </a:pPr>
            <a:r>
              <a:rPr lang="en-US" sz="2400" dirty="0"/>
              <a:t>“Viewpoint neutrality” means that the viewpoint espoused by the group is not taken into consideration when making funding decisions.</a:t>
            </a:r>
          </a:p>
          <a:p>
            <a:pPr marL="533400" indent="-533400">
              <a:lnSpc>
                <a:spcPct val="80000"/>
              </a:lnSpc>
            </a:pPr>
            <a:endParaRPr lang="en-US" sz="2400" dirty="0"/>
          </a:p>
          <a:p>
            <a:pPr marL="533400" indent="-533400">
              <a:lnSpc>
                <a:spcPct val="80000"/>
              </a:lnSpc>
            </a:pPr>
            <a:r>
              <a:rPr lang="en-US" dirty="0"/>
              <a:t>The law suite stated there was no viewpoint-neutrality</a:t>
            </a:r>
            <a:r>
              <a:rPr lang="en-US" sz="2400" dirty="0"/>
              <a:t> which violated the First Amendment right to the freedom of speech and association.  </a:t>
            </a:r>
          </a:p>
          <a:p>
            <a:pPr marL="0" indent="0">
              <a:lnSpc>
                <a:spcPct val="80000"/>
              </a:lnSpc>
              <a:buNone/>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fontAlgn="auto">
              <a:spcAft>
                <a:spcPts val="0"/>
              </a:spcAft>
              <a:defRPr/>
            </a:pPr>
            <a:r>
              <a:rPr lang="en-US" i="1" dirty="0">
                <a:solidFill>
                  <a:schemeClr val="accent1">
                    <a:lumMod val="50000"/>
                  </a:schemeClr>
                </a:solidFill>
                <a:latin typeface="+mn-lt"/>
              </a:rPr>
              <a:t>Southworth</a:t>
            </a:r>
            <a:r>
              <a:rPr lang="en-US" dirty="0">
                <a:solidFill>
                  <a:schemeClr val="accent1">
                    <a:lumMod val="50000"/>
                  </a:schemeClr>
                </a:solidFill>
                <a:latin typeface="+mn-lt"/>
              </a:rPr>
              <a:t> History – Con’t.</a:t>
            </a:r>
          </a:p>
        </p:txBody>
      </p:sp>
      <p:sp>
        <p:nvSpPr>
          <p:cNvPr id="13315" name="Rectangle 3"/>
          <p:cNvSpPr>
            <a:spLocks noGrp="1" noChangeArrowheads="1"/>
          </p:cNvSpPr>
          <p:nvPr>
            <p:ph idx="1"/>
          </p:nvPr>
        </p:nvSpPr>
        <p:spPr>
          <a:xfrm>
            <a:off x="457200" y="1524000"/>
            <a:ext cx="8153400" cy="4556125"/>
          </a:xfrm>
        </p:spPr>
        <p:txBody>
          <a:bodyPr>
            <a:noAutofit/>
          </a:bodyPr>
          <a:lstStyle/>
          <a:p>
            <a:pPr marL="533400" indent="-533400">
              <a:lnSpc>
                <a:spcPct val="90000"/>
              </a:lnSpc>
            </a:pPr>
            <a:r>
              <a:rPr lang="en-US" sz="2600" dirty="0"/>
              <a:t>In a subsequent related case, a court ruled that Madison’s segregated fee funding system is constitutional as long as students do not have “unbridled discretion” in the allocation of student fees.  </a:t>
            </a:r>
            <a:r>
              <a:rPr lang="en-US" sz="2600" dirty="0">
                <a:solidFill>
                  <a:srgbClr val="C00000"/>
                </a:solidFill>
              </a:rPr>
              <a:t>Ability to grant preferential treatment to favored student orgs.</a:t>
            </a:r>
            <a:endParaRPr lang="en-US" sz="2600" dirty="0"/>
          </a:p>
          <a:p>
            <a:pPr marL="533400" indent="-533400">
              <a:lnSpc>
                <a:spcPct val="90000"/>
              </a:lnSpc>
            </a:pPr>
            <a:endParaRPr lang="en-US" sz="2600" dirty="0"/>
          </a:p>
          <a:p>
            <a:pPr marL="533400" indent="-533400">
              <a:lnSpc>
                <a:spcPct val="90000"/>
              </a:lnSpc>
            </a:pPr>
            <a:r>
              <a:rPr lang="en-US" sz="2600" dirty="0"/>
              <a:t>Madison’s system avoided </a:t>
            </a:r>
            <a:r>
              <a:rPr lang="en-US" sz="2600" dirty="0">
                <a:solidFill>
                  <a:srgbClr val="C00000"/>
                </a:solidFill>
              </a:rPr>
              <a:t>unbridled discretion </a:t>
            </a:r>
            <a:r>
              <a:rPr lang="en-US" sz="2600" dirty="0"/>
              <a:t>because of objective/viewpoint neutral criteria for evaluating fee requests and a comprehensive appeals process. The court also found it helpful that the student government participated in viewpoint neutrality training.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0E551-9900-4208-B3BC-401395AE31EE}"/>
              </a:ext>
            </a:extLst>
          </p:cNvPr>
          <p:cNvSpPr>
            <a:spLocks noGrp="1"/>
          </p:cNvSpPr>
          <p:nvPr>
            <p:ph type="title"/>
          </p:nvPr>
        </p:nvSpPr>
        <p:spPr/>
        <p:txBody>
          <a:bodyPr/>
          <a:lstStyle/>
          <a:p>
            <a:r>
              <a:rPr lang="en-US" dirty="0"/>
              <a:t>Supreme Court Finding</a:t>
            </a:r>
          </a:p>
        </p:txBody>
      </p:sp>
      <p:sp>
        <p:nvSpPr>
          <p:cNvPr id="3" name="Content Placeholder 2">
            <a:extLst>
              <a:ext uri="{FF2B5EF4-FFF2-40B4-BE49-F238E27FC236}">
                <a16:creationId xmlns:a16="http://schemas.microsoft.com/office/drawing/2014/main" id="{F7975F50-CA22-4A3C-9F31-83808DD3FB4A}"/>
              </a:ext>
            </a:extLst>
          </p:cNvPr>
          <p:cNvSpPr>
            <a:spLocks noGrp="1"/>
          </p:cNvSpPr>
          <p:nvPr>
            <p:ph idx="1"/>
          </p:nvPr>
        </p:nvSpPr>
        <p:spPr/>
        <p:txBody>
          <a:bodyPr>
            <a:normAutofit/>
          </a:bodyPr>
          <a:lstStyle/>
          <a:p>
            <a:r>
              <a:rPr lang="en-US" sz="3600" dirty="0"/>
              <a:t>US Supreme Court unanimously allowed the collection of mandatory student activities fees by the University of Wisconsin System only if they are spent in a viewpoint-neutral manner without bias toward programs.</a:t>
            </a:r>
          </a:p>
        </p:txBody>
      </p:sp>
    </p:spTree>
    <p:extLst>
      <p:ext uri="{BB962C8B-B14F-4D97-AF65-F5344CB8AC3E}">
        <p14:creationId xmlns:p14="http://schemas.microsoft.com/office/powerpoint/2010/main" val="12964776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42486BEAC404041B7C3CD1D2CD52A19" ma:contentTypeVersion="13" ma:contentTypeDescription="Create a new document." ma:contentTypeScope="" ma:versionID="1503a262ed64b289093f53348f305dcc">
  <xsd:schema xmlns:xsd="http://www.w3.org/2001/XMLSchema" xmlns:xs="http://www.w3.org/2001/XMLSchema" xmlns:p="http://schemas.microsoft.com/office/2006/metadata/properties" xmlns:ns2="44eab4e6-0d2b-4aa0-a8bb-13061bd83161" xmlns:ns3="2c27be01-67bf-4afb-8a8f-fcdc9ab1b347" targetNamespace="http://schemas.microsoft.com/office/2006/metadata/properties" ma:root="true" ma:fieldsID="4d870a12ff56b92a774a5cf6f4c65c68" ns2:_="" ns3:_="">
    <xsd:import namespace="44eab4e6-0d2b-4aa0-a8bb-13061bd83161"/>
    <xsd:import namespace="2c27be01-67bf-4afb-8a8f-fcdc9ab1b3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eab4e6-0d2b-4aa0-a8bb-13061bd831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c27be01-67bf-4afb-8a8f-fcdc9ab1b34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B8D5D9-A75A-4346-9A8B-575C9E49FFE6}">
  <ds:schemaRefs>
    <ds:schemaRef ds:uri="http://schemas.microsoft.com/sharepoint/v3/contenttype/forms"/>
  </ds:schemaRefs>
</ds:datastoreItem>
</file>

<file path=customXml/itemProps2.xml><?xml version="1.0" encoding="utf-8"?>
<ds:datastoreItem xmlns:ds="http://schemas.openxmlformats.org/officeDocument/2006/customXml" ds:itemID="{AE7B0209-8273-4036-B3B7-E4E3355B76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eab4e6-0d2b-4aa0-a8bb-13061bd83161"/>
    <ds:schemaRef ds:uri="2c27be01-67bf-4afb-8a8f-fcdc9ab1b3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CC3580-381F-46D4-BA8B-38C3C9EBE1C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3348</TotalTime>
  <Words>4356</Words>
  <Application>Microsoft Office PowerPoint</Application>
  <PresentationFormat>On-screen Show (4:3)</PresentationFormat>
  <Paragraphs>233</Paragraphs>
  <Slides>32</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Wingdings</vt:lpstr>
      <vt:lpstr>Clarity</vt:lpstr>
      <vt:lpstr>Viewpoint NEUTRALITY</vt:lpstr>
      <vt:lpstr>Overview of Program </vt:lpstr>
      <vt:lpstr>Disclaimer </vt:lpstr>
      <vt:lpstr>Viewpoint Neutrality</vt:lpstr>
      <vt:lpstr>Introduction </vt:lpstr>
      <vt:lpstr>What is the Constitutional Mandate?</vt:lpstr>
      <vt:lpstr>History of Southworth</vt:lpstr>
      <vt:lpstr>Southworth History – Con’t.</vt:lpstr>
      <vt:lpstr>Supreme Court Finding</vt:lpstr>
      <vt:lpstr>Practical Application of Decisions </vt:lpstr>
      <vt:lpstr>Practical Applications – Con’t.</vt:lpstr>
      <vt:lpstr>Practical Application of Decisions </vt:lpstr>
      <vt:lpstr>SCENARIO # 1</vt:lpstr>
      <vt:lpstr>SCENARIO # 1 (Con’t.)</vt:lpstr>
      <vt:lpstr>SCENARIO # 2</vt:lpstr>
      <vt:lpstr>SCENARIO # 3</vt:lpstr>
      <vt:lpstr>SCENARIO # 4</vt:lpstr>
      <vt:lpstr>SCENARIO # 5</vt:lpstr>
      <vt:lpstr>SCENARIO # 6</vt:lpstr>
      <vt:lpstr>SCENARIO # 7</vt:lpstr>
      <vt:lpstr>SCENARIO # 8</vt:lpstr>
      <vt:lpstr>SCENARIO # 9</vt:lpstr>
      <vt:lpstr>SCENARIO # 10</vt:lpstr>
      <vt:lpstr>SCENARIO # 10 (Con’t.)</vt:lpstr>
      <vt:lpstr>SCENARIO # 11</vt:lpstr>
      <vt:lpstr>SCENARIO # 12</vt:lpstr>
      <vt:lpstr>SCENARIO # 13</vt:lpstr>
      <vt:lpstr>SCENARIO # 14</vt:lpstr>
      <vt:lpstr>SCENARIO # 15</vt:lpstr>
      <vt:lpstr>SCENARIO # 15 (Con’t.)</vt:lpstr>
      <vt:lpstr>A Few Final Thoughts</vt:lpstr>
      <vt:lpstr>PowerPoint Presentation</vt:lpstr>
    </vt:vector>
  </TitlesOfParts>
  <Company>UW-Milwaukee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Viewpoint Neutrality Training for Student Association</dc:title>
  <dc:creator>candres</dc:creator>
  <cp:lastModifiedBy>Kaponya, Stephanie</cp:lastModifiedBy>
  <cp:revision>127</cp:revision>
  <cp:lastPrinted>2012-01-26T18:54:42Z</cp:lastPrinted>
  <dcterms:created xsi:type="dcterms:W3CDTF">2007-09-12T14:17:51Z</dcterms:created>
  <dcterms:modified xsi:type="dcterms:W3CDTF">2022-09-29T21:59:27Z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0x010100D42486BEAC404041B7C3CD1D2CD52A19</vt:lpwstr>
  </property>
</Properties>
</file>